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5" r:id="rId3"/>
  </p:sldMasterIdLst>
  <p:notesMasterIdLst>
    <p:notesMasterId r:id="rId3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embeddedFontLst>
    <p:embeddedFont>
      <p:font typeface="Segoe UI Semilight" panose="020B0402040204020203" pitchFamily="34" charset="0"/>
      <p:regular r:id="rId34"/>
      <p:italic r:id="rId35"/>
    </p:embeddedFont>
    <p:embeddedFont>
      <p:font typeface="Segoe UI Black" panose="020B0A02040204020203" pitchFamily="34" charset="0"/>
      <p:bold r:id="rId36"/>
      <p:boldItalic r:id="rId37"/>
    </p:embeddedFont>
    <p:embeddedFont>
      <p:font typeface="Arial Black" panose="020B0A04020102020204" pitchFamily="34" charset="0"/>
      <p:bold r:id="rId38"/>
    </p:embeddedFont>
    <p:embeddedFont>
      <p:font typeface="Calibri Light" panose="020F0302020204030204" pitchFamily="34" charset="0"/>
      <p:regular r:id="rId39"/>
      <p:italic r:id="rId40"/>
    </p:embeddedFont>
    <p:embeddedFont>
      <p:font typeface="Impact" panose="020B0806030902050204" pitchFamily="34" charset="0"/>
      <p:regular r:id="rId41"/>
    </p:embeddedFont>
    <p:embeddedFont>
      <p:font typeface="Calibri" panose="020F0502020204030204" pitchFamily="34" charset="0"/>
      <p:regular r:id="rId42"/>
      <p:bold r:id="rId43"/>
      <p:italic r:id="rId44"/>
      <p:boldItalic r:id="rId45"/>
    </p:embeddedFont>
    <p:embeddedFont>
      <p:font typeface="Gill Sans MT" panose="020B0502020104020203" pitchFamily="34" charset="0"/>
      <p:regular r:id="rId46"/>
      <p:bold r:id="rId47"/>
      <p:italic r:id="rId48"/>
      <p:boldItalic r:id="rId49"/>
    </p:embeddedFont>
    <p:embeddedFont>
      <p:font typeface="Calisto MT" panose="02040603050505030304" pitchFamily="18" charset="0"/>
      <p:regular r:id="rId50"/>
      <p:bold r:id="rId51"/>
      <p:italic r:id="rId52"/>
      <p:boldItalic r:id="rId53"/>
    </p:embeddedFont>
    <p:embeddedFont>
      <p:font typeface="Eras Light ITC" panose="020B0402030504020804" pitchFamily="34" charset="0"/>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8.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53743-B9AA-4CDF-AA0C-58E8D50D408E}" type="datetimeFigureOut">
              <a:rPr lang="en-US" smtClean="0"/>
              <a:t>6/1/2016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E185A-77FA-47EF-AD8C-10FA2429E4B4}" type="slidenum">
              <a:rPr lang="en-US" smtClean="0"/>
              <a:t>‹#›</a:t>
            </a:fld>
            <a:endParaRPr lang="en-US"/>
          </a:p>
        </p:txBody>
      </p:sp>
    </p:spTree>
    <p:extLst>
      <p:ext uri="{BB962C8B-B14F-4D97-AF65-F5344CB8AC3E}">
        <p14:creationId xmlns:p14="http://schemas.microsoft.com/office/powerpoint/2010/main" val="195638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5132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Rectangle 3"/>
          <p:cNvSpPr>
            <a:spLocks noGrp="1" noChangeArrowheads="1"/>
          </p:cNvSpPr>
          <p:nvPr>
            <p:ph type="dt" idx="1"/>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Rectangle 6"/>
          <p:cNvSpPr>
            <a:spLocks noGrp="1" noChangeArrowheads="1"/>
          </p:cNvSpPr>
          <p:nvPr>
            <p:ph type="ftr" sz="quarter" idx="4"/>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AE66BD-C3A6-45A4-B2AD-94E5866F808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626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5670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786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6782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364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743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8663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1925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6322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Revelation 17-19</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www.RevelationandCreation.com</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Steven J. Wallace</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483F71-16D6-47BD-95CA-B0E4A46427A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351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209CFA-BBFD-49FF-9007-AC6930B21A4B}"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352716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09CFA-BBFD-49FF-9007-AC6930B21A4B}"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132903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09CFA-BBFD-49FF-9007-AC6930B21A4B}"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99903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39800" y="3048000"/>
            <a:ext cx="7772400" cy="1143000"/>
          </a:xfrm>
        </p:spPr>
        <p:txBody>
          <a:bodyPr/>
          <a:lstStyle>
            <a:lvl1pPr>
              <a:defRPr/>
            </a:lvl1pPr>
          </a:lstStyle>
          <a:p>
            <a:pPr lvl="0"/>
            <a:r>
              <a:rPr lang="en-US" altLang="en-US" noProof="0"/>
              <a:t>Click to edit Master title style</a:t>
            </a:r>
          </a:p>
        </p:txBody>
      </p:sp>
      <p:sp>
        <p:nvSpPr>
          <p:cNvPr id="2051" name="Rectangle 3"/>
          <p:cNvSpPr>
            <a:spLocks noGrp="1" noChangeArrowheads="1"/>
          </p:cNvSpPr>
          <p:nvPr>
            <p:ph type="subTitle" idx="1"/>
          </p:nvPr>
        </p:nvSpPr>
        <p:spPr>
          <a:xfrm>
            <a:off x="1625600" y="4648200"/>
            <a:ext cx="6400800" cy="1752600"/>
          </a:xfrm>
        </p:spPr>
        <p:txBody>
          <a:bodyPr/>
          <a:lstStyle>
            <a:lvl1pPr marL="0" indent="0" algn="ctr">
              <a:buFontTx/>
              <a:buNone/>
              <a:defRPr sz="3600"/>
            </a:lvl1pPr>
          </a:lstStyle>
          <a:p>
            <a:pPr lvl="0"/>
            <a:r>
              <a:rPr lang="en-US" altLang="en-US" noProof="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ltLang="en-US"/>
          </a:p>
        </p:txBody>
      </p:sp>
      <p:sp>
        <p:nvSpPr>
          <p:cNvPr id="2053" name="Rectangle 5"/>
          <p:cNvSpPr>
            <a:spLocks noGrp="1" noChangeArrowheads="1"/>
          </p:cNvSpPr>
          <p:nvPr>
            <p:ph type="ftr" sz="quarter" idx="3"/>
          </p:nvPr>
        </p:nvSpPr>
        <p:spPr/>
        <p:txBody>
          <a:bodyPr/>
          <a:lstStyle>
            <a:lvl1pPr>
              <a:defRPr/>
            </a:lvl1pPr>
          </a:lstStyle>
          <a:p>
            <a:endParaRPr lang="en-US" altLang="en-US"/>
          </a:p>
        </p:txBody>
      </p:sp>
      <p:sp>
        <p:nvSpPr>
          <p:cNvPr id="2054" name="Rectangle 6"/>
          <p:cNvSpPr>
            <a:spLocks noGrp="1" noChangeArrowheads="1"/>
          </p:cNvSpPr>
          <p:nvPr>
            <p:ph type="sldNum" sz="quarter" idx="4"/>
          </p:nvPr>
        </p:nvSpPr>
        <p:spPr/>
        <p:txBody>
          <a:bodyPr/>
          <a:lstStyle>
            <a:lvl1pPr>
              <a:defRPr/>
            </a:lvl1pPr>
          </a:lstStyle>
          <a:p>
            <a:fld id="{8E2B5149-A0A8-4A32-92EA-4B2BB9412872}" type="slidenum">
              <a:rPr lang="en-US" altLang="en-US"/>
              <a:pPr/>
              <a:t>‹#›</a:t>
            </a:fld>
            <a:endParaRPr lang="en-US" altLang="en-US"/>
          </a:p>
        </p:txBody>
      </p:sp>
    </p:spTree>
    <p:extLst>
      <p:ext uri="{BB962C8B-B14F-4D97-AF65-F5344CB8AC3E}">
        <p14:creationId xmlns:p14="http://schemas.microsoft.com/office/powerpoint/2010/main" val="4269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F6F2B2-65C7-4205-9E56-A1EF31B76A11}" type="slidenum">
              <a:rPr lang="en-US" altLang="en-US"/>
              <a:pPr/>
              <a:t>‹#›</a:t>
            </a:fld>
            <a:endParaRPr lang="en-US" altLang="en-US"/>
          </a:p>
        </p:txBody>
      </p:sp>
    </p:spTree>
    <p:extLst>
      <p:ext uri="{BB962C8B-B14F-4D97-AF65-F5344CB8AC3E}">
        <p14:creationId xmlns:p14="http://schemas.microsoft.com/office/powerpoint/2010/main" val="175834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BDC6B7-EF1A-4870-A1F5-B3CBF7A6CD5E}" type="slidenum">
              <a:rPr lang="en-US" altLang="en-US"/>
              <a:pPr/>
              <a:t>‹#›</a:t>
            </a:fld>
            <a:endParaRPr lang="en-US" altLang="en-US"/>
          </a:p>
        </p:txBody>
      </p:sp>
    </p:spTree>
    <p:extLst>
      <p:ext uri="{BB962C8B-B14F-4D97-AF65-F5344CB8AC3E}">
        <p14:creationId xmlns:p14="http://schemas.microsoft.com/office/powerpoint/2010/main" val="346300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108200"/>
            <a:ext cx="3654425" cy="3579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5525" y="2108200"/>
            <a:ext cx="3654425" cy="3579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7C561CB-6D41-46A0-8C72-95BFC47BCFAB}" type="slidenum">
              <a:rPr lang="en-US" altLang="en-US"/>
              <a:pPr/>
              <a:t>‹#›</a:t>
            </a:fld>
            <a:endParaRPr lang="en-US" altLang="en-US"/>
          </a:p>
        </p:txBody>
      </p:sp>
    </p:spTree>
    <p:extLst>
      <p:ext uri="{BB962C8B-B14F-4D97-AF65-F5344CB8AC3E}">
        <p14:creationId xmlns:p14="http://schemas.microsoft.com/office/powerpoint/2010/main" val="170905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05E05DF-49A9-45F0-9DC6-4CFE3E3E537B}" type="slidenum">
              <a:rPr lang="en-US" altLang="en-US"/>
              <a:pPr/>
              <a:t>‹#›</a:t>
            </a:fld>
            <a:endParaRPr lang="en-US" altLang="en-US"/>
          </a:p>
        </p:txBody>
      </p:sp>
    </p:spTree>
    <p:extLst>
      <p:ext uri="{BB962C8B-B14F-4D97-AF65-F5344CB8AC3E}">
        <p14:creationId xmlns:p14="http://schemas.microsoft.com/office/powerpoint/2010/main" val="2534357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6F6AABF-5446-4EB4-91A9-127019AE8273}" type="slidenum">
              <a:rPr lang="en-US" altLang="en-US"/>
              <a:pPr/>
              <a:t>‹#›</a:t>
            </a:fld>
            <a:endParaRPr lang="en-US" altLang="en-US"/>
          </a:p>
        </p:txBody>
      </p:sp>
    </p:spTree>
    <p:extLst>
      <p:ext uri="{BB962C8B-B14F-4D97-AF65-F5344CB8AC3E}">
        <p14:creationId xmlns:p14="http://schemas.microsoft.com/office/powerpoint/2010/main" val="360084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7A94CE9-2C66-4D4E-8ACC-7B38CB94BE99}" type="slidenum">
              <a:rPr lang="en-US" altLang="en-US"/>
              <a:pPr/>
              <a:t>‹#›</a:t>
            </a:fld>
            <a:endParaRPr lang="en-US" altLang="en-US"/>
          </a:p>
        </p:txBody>
      </p:sp>
    </p:spTree>
    <p:extLst>
      <p:ext uri="{BB962C8B-B14F-4D97-AF65-F5344CB8AC3E}">
        <p14:creationId xmlns:p14="http://schemas.microsoft.com/office/powerpoint/2010/main" val="248295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8D3D6B-416C-44CB-B68B-51BE3654F549}" type="slidenum">
              <a:rPr lang="en-US" altLang="en-US"/>
              <a:pPr/>
              <a:t>‹#›</a:t>
            </a:fld>
            <a:endParaRPr lang="en-US" altLang="en-US"/>
          </a:p>
        </p:txBody>
      </p:sp>
    </p:spTree>
    <p:extLst>
      <p:ext uri="{BB962C8B-B14F-4D97-AF65-F5344CB8AC3E}">
        <p14:creationId xmlns:p14="http://schemas.microsoft.com/office/powerpoint/2010/main" val="267231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09CFA-BBFD-49FF-9007-AC6930B21A4B}"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2847438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472F7E-13A0-4936-A6F2-AE442A90D065}" type="slidenum">
              <a:rPr lang="en-US" altLang="en-US"/>
              <a:pPr/>
              <a:t>‹#›</a:t>
            </a:fld>
            <a:endParaRPr lang="en-US" altLang="en-US"/>
          </a:p>
        </p:txBody>
      </p:sp>
    </p:spTree>
    <p:extLst>
      <p:ext uri="{BB962C8B-B14F-4D97-AF65-F5344CB8AC3E}">
        <p14:creationId xmlns:p14="http://schemas.microsoft.com/office/powerpoint/2010/main" val="453167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4F9868-8B5F-4167-A42B-8CFB1CF9BFE4}" type="slidenum">
              <a:rPr lang="en-US" altLang="en-US"/>
              <a:pPr/>
              <a:t>‹#›</a:t>
            </a:fld>
            <a:endParaRPr lang="en-US" altLang="en-US"/>
          </a:p>
        </p:txBody>
      </p:sp>
    </p:spTree>
    <p:extLst>
      <p:ext uri="{BB962C8B-B14F-4D97-AF65-F5344CB8AC3E}">
        <p14:creationId xmlns:p14="http://schemas.microsoft.com/office/powerpoint/2010/main" val="287532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673100"/>
            <a:ext cx="1865312" cy="5014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673100"/>
            <a:ext cx="5443538" cy="5014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19F959-7E6A-4AD6-A628-31DABDE705D9}" type="slidenum">
              <a:rPr lang="en-US" altLang="en-US"/>
              <a:pPr/>
              <a:t>‹#›</a:t>
            </a:fld>
            <a:endParaRPr lang="en-US" altLang="en-US"/>
          </a:p>
        </p:txBody>
      </p:sp>
    </p:spTree>
    <p:extLst>
      <p:ext uri="{BB962C8B-B14F-4D97-AF65-F5344CB8AC3E}">
        <p14:creationId xmlns:p14="http://schemas.microsoft.com/office/powerpoint/2010/main" val="4073456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73100"/>
            <a:ext cx="7461250" cy="993775"/>
          </a:xfrm>
        </p:spPr>
        <p:txBody>
          <a:bodyPr/>
          <a:lstStyle/>
          <a:p>
            <a:r>
              <a:rPr lang="en-US"/>
              <a:t>Click to edit Master title style</a:t>
            </a:r>
          </a:p>
        </p:txBody>
      </p:sp>
      <p:sp>
        <p:nvSpPr>
          <p:cNvPr id="3" name="Text Placeholder 2"/>
          <p:cNvSpPr>
            <a:spLocks noGrp="1"/>
          </p:cNvSpPr>
          <p:nvPr>
            <p:ph type="body" sz="half" idx="1"/>
          </p:nvPr>
        </p:nvSpPr>
        <p:spPr>
          <a:xfrm>
            <a:off x="1028700" y="2108200"/>
            <a:ext cx="3654425" cy="3579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5525" y="2108200"/>
            <a:ext cx="3654425" cy="3579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13C1AC1-FC70-408C-8CBD-4CF5A354136E}" type="slidenum">
              <a:rPr lang="en-US" altLang="en-US"/>
              <a:pPr/>
              <a:t>‹#›</a:t>
            </a:fld>
            <a:endParaRPr lang="en-US" altLang="en-US"/>
          </a:p>
        </p:txBody>
      </p:sp>
    </p:spTree>
    <p:extLst>
      <p:ext uri="{BB962C8B-B14F-4D97-AF65-F5344CB8AC3E}">
        <p14:creationId xmlns:p14="http://schemas.microsoft.com/office/powerpoint/2010/main" val="823425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en-US" alt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lt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8E2B5149-A0A8-4A32-92EA-4B2BB9412872}" type="slidenum">
              <a:rPr lang="en-US" altLang="en-US" smtClean="0"/>
              <a:pPr/>
              <a:t>‹#›</a:t>
            </a:fld>
            <a:endParaRPr lang="en-US"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3934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4F6F2B2-65C7-4205-9E56-A1EF31B76A11}" type="slidenum">
              <a:rPr lang="en-US" altLang="en-US" smtClean="0"/>
              <a:pPr/>
              <a:t>‹#›</a:t>
            </a:fld>
            <a:endParaRPr lang="en-US" altLang="en-US"/>
          </a:p>
        </p:txBody>
      </p:sp>
    </p:spTree>
    <p:extLst>
      <p:ext uri="{BB962C8B-B14F-4D97-AF65-F5344CB8AC3E}">
        <p14:creationId xmlns:p14="http://schemas.microsoft.com/office/powerpoint/2010/main" val="207467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en-US" alt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lt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2CBDC6B7-EF1A-4870-A1F5-B3CBF7A6CD5E}" type="slidenum">
              <a:rPr lang="en-US" altLang="en-US" smtClean="0"/>
              <a:pPr/>
              <a:t>‹#›</a:t>
            </a:fld>
            <a:endParaRPr lang="en-US"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5797756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7C561CB-6D41-46A0-8C72-95BFC47BCFAB}" type="slidenum">
              <a:rPr lang="en-US" altLang="en-US" smtClean="0"/>
              <a:pPr/>
              <a:t>‹#›</a:t>
            </a:fld>
            <a:endParaRPr lang="en-US" altLang="en-US"/>
          </a:p>
        </p:txBody>
      </p:sp>
    </p:spTree>
    <p:extLst>
      <p:ext uri="{BB962C8B-B14F-4D97-AF65-F5344CB8AC3E}">
        <p14:creationId xmlns:p14="http://schemas.microsoft.com/office/powerpoint/2010/main" val="880192745"/>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05E05DF-49A9-45F0-9DC6-4CFE3E3E537B}" type="slidenum">
              <a:rPr lang="en-US" altLang="en-US" smtClean="0"/>
              <a:pPr/>
              <a:t>‹#›</a:t>
            </a:fld>
            <a:endParaRPr lang="en-US" altLang="en-US"/>
          </a:p>
        </p:txBody>
      </p:sp>
    </p:spTree>
    <p:extLst>
      <p:ext uri="{BB962C8B-B14F-4D97-AF65-F5344CB8AC3E}">
        <p14:creationId xmlns:p14="http://schemas.microsoft.com/office/powerpoint/2010/main" val="1414284607"/>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6F6AABF-5446-4EB4-91A9-127019AE8273}" type="slidenum">
              <a:rPr lang="en-US" altLang="en-US" smtClean="0"/>
              <a:pPr/>
              <a:t>‹#›</a:t>
            </a:fld>
            <a:endParaRPr lang="en-US" altLang="en-US"/>
          </a:p>
        </p:txBody>
      </p:sp>
    </p:spTree>
    <p:extLst>
      <p:ext uri="{BB962C8B-B14F-4D97-AF65-F5344CB8AC3E}">
        <p14:creationId xmlns:p14="http://schemas.microsoft.com/office/powerpoint/2010/main" val="2775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209CFA-BBFD-49FF-9007-AC6930B21A4B}"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4023800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7A94CE9-2C66-4D4E-8ACC-7B38CB94BE99}" type="slidenum">
              <a:rPr lang="en-US" altLang="en-US" smtClean="0"/>
              <a:pPr/>
              <a:t>‹#›</a:t>
            </a:fld>
            <a:endParaRPr lang="en-US" altLang="en-US"/>
          </a:p>
        </p:txBody>
      </p:sp>
    </p:spTree>
    <p:extLst>
      <p:ext uri="{BB962C8B-B14F-4D97-AF65-F5344CB8AC3E}">
        <p14:creationId xmlns:p14="http://schemas.microsoft.com/office/powerpoint/2010/main" val="891620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p>
        </p:txBody>
      </p:sp>
      <p:sp>
        <p:nvSpPr>
          <p:cNvPr id="7" name="Slide Number Placeholder 6"/>
          <p:cNvSpPr>
            <a:spLocks noGrp="1"/>
          </p:cNvSpPr>
          <p:nvPr>
            <p:ph type="sldNum" sz="quarter" idx="12"/>
          </p:nvPr>
        </p:nvSpPr>
        <p:spPr>
          <a:xfrm>
            <a:off x="4268261" y="6375679"/>
            <a:ext cx="924342" cy="345796"/>
          </a:xfrm>
        </p:spPr>
        <p:txBody>
          <a:bodyPr/>
          <a:lstStyle/>
          <a:p>
            <a:fld id="{608D3D6B-416C-44CB-B68B-51BE3654F549}" type="slidenum">
              <a:rPr lang="en-US" altLang="en-US" smtClean="0"/>
              <a:pPr/>
              <a:t>‹#›</a:t>
            </a:fld>
            <a:endParaRPr lang="en-US"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623382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p>
        </p:txBody>
      </p:sp>
      <p:sp>
        <p:nvSpPr>
          <p:cNvPr id="7" name="Slide Number Placeholder 6"/>
          <p:cNvSpPr>
            <a:spLocks noGrp="1"/>
          </p:cNvSpPr>
          <p:nvPr>
            <p:ph type="sldNum" sz="quarter" idx="12"/>
          </p:nvPr>
        </p:nvSpPr>
        <p:spPr>
          <a:xfrm>
            <a:off x="4256153" y="6375679"/>
            <a:ext cx="947460" cy="345796"/>
          </a:xfrm>
        </p:spPr>
        <p:txBody>
          <a:bodyPr/>
          <a:lstStyle/>
          <a:p>
            <a:fld id="{2F472F7E-13A0-4936-A6F2-AE442A90D065}" type="slidenum">
              <a:rPr lang="en-US" altLang="en-US" smtClean="0"/>
              <a:pPr/>
              <a:t>‹#›</a:t>
            </a:fld>
            <a:endParaRPr lang="en-US"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8487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D4F9868-8B5F-4167-A42B-8CFB1CF9BFE4}" type="slidenum">
              <a:rPr lang="en-US" altLang="en-US" smtClean="0"/>
              <a:pPr/>
              <a:t>‹#›</a:t>
            </a:fld>
            <a:endParaRPr lang="en-US" altLang="en-US"/>
          </a:p>
        </p:txBody>
      </p:sp>
    </p:spTree>
    <p:extLst>
      <p:ext uri="{BB962C8B-B14F-4D97-AF65-F5344CB8AC3E}">
        <p14:creationId xmlns:p14="http://schemas.microsoft.com/office/powerpoint/2010/main" val="3506002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419F959-7E6A-4AD6-A628-31DABDE705D9}" type="slidenum">
              <a:rPr lang="en-US" altLang="en-US" smtClean="0"/>
              <a:pPr/>
              <a:t>‹#›</a:t>
            </a:fld>
            <a:endParaRPr lang="en-US" altLang="en-US"/>
          </a:p>
        </p:txBody>
      </p:sp>
    </p:spTree>
    <p:extLst>
      <p:ext uri="{BB962C8B-B14F-4D97-AF65-F5344CB8AC3E}">
        <p14:creationId xmlns:p14="http://schemas.microsoft.com/office/powerpoint/2010/main" val="22192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209CFA-BBFD-49FF-9007-AC6930B21A4B}"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415685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209CFA-BBFD-49FF-9007-AC6930B21A4B}"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387530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209CFA-BBFD-49FF-9007-AC6930B21A4B}"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13537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09CFA-BBFD-49FF-9007-AC6930B21A4B}"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263829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09CFA-BBFD-49FF-9007-AC6930B21A4B}"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387150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09CFA-BBFD-49FF-9007-AC6930B21A4B}"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77597-8755-47AB-9D64-5DD4CCE39145}" type="slidenum">
              <a:rPr lang="en-US" smtClean="0"/>
              <a:t>‹#›</a:t>
            </a:fld>
            <a:endParaRPr lang="en-US"/>
          </a:p>
        </p:txBody>
      </p:sp>
    </p:spTree>
    <p:extLst>
      <p:ext uri="{BB962C8B-B14F-4D97-AF65-F5344CB8AC3E}">
        <p14:creationId xmlns:p14="http://schemas.microsoft.com/office/powerpoint/2010/main" val="179351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09CFA-BBFD-49FF-9007-AC6930B21A4B}" type="datetimeFigureOut">
              <a:rPr lang="en-US" smtClean="0"/>
              <a:t>6/1/2016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77597-8755-47AB-9D64-5DD4CCE39145}" type="slidenum">
              <a:rPr lang="en-US" smtClean="0"/>
              <a:t>‹#›</a:t>
            </a:fld>
            <a:endParaRPr lang="en-US"/>
          </a:p>
        </p:txBody>
      </p:sp>
    </p:spTree>
    <p:extLst>
      <p:ext uri="{BB962C8B-B14F-4D97-AF65-F5344CB8AC3E}">
        <p14:creationId xmlns:p14="http://schemas.microsoft.com/office/powerpoint/2010/main" val="419438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28700" y="673100"/>
            <a:ext cx="74612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28700" y="2108200"/>
            <a:ext cx="7461250"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7B42014-F393-4A5B-90D3-73211CC37AD0}" type="slidenum">
              <a:rPr lang="en-US" altLang="en-US"/>
              <a:pPr/>
              <a:t>‹#›</a:t>
            </a:fld>
            <a:endParaRPr lang="en-US" altLang="en-US"/>
          </a:p>
        </p:txBody>
      </p:sp>
    </p:spTree>
    <p:extLst>
      <p:ext uri="{BB962C8B-B14F-4D97-AF65-F5344CB8AC3E}">
        <p14:creationId xmlns:p14="http://schemas.microsoft.com/office/powerpoint/2010/main" val="107493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hf hdr="0" ftr="0" dt="0"/>
  <p:txStyles>
    <p:titleStyle>
      <a:lvl1pPr algn="ctr" rtl="0" fontAlgn="base">
        <a:spcBef>
          <a:spcPct val="0"/>
        </a:spcBef>
        <a:spcAft>
          <a:spcPct val="0"/>
        </a:spcAft>
        <a:defRPr sz="4800" b="1" kern="1200">
          <a:solidFill>
            <a:schemeClr val="tx2"/>
          </a:solidFill>
          <a:latin typeface="+mj-lt"/>
          <a:ea typeface="+mj-ea"/>
          <a:cs typeface="+mj-cs"/>
        </a:defRPr>
      </a:lvl1pPr>
      <a:lvl2pPr algn="ctr" rtl="0" fontAlgn="base">
        <a:spcBef>
          <a:spcPct val="0"/>
        </a:spcBef>
        <a:spcAft>
          <a:spcPct val="0"/>
        </a:spcAft>
        <a:defRPr sz="4800" b="1">
          <a:solidFill>
            <a:schemeClr val="tx2"/>
          </a:solidFill>
          <a:latin typeface="Arial" panose="020B0604020202020204" pitchFamily="34" charset="0"/>
        </a:defRPr>
      </a:lvl2pPr>
      <a:lvl3pPr algn="ctr" rtl="0" fontAlgn="base">
        <a:spcBef>
          <a:spcPct val="0"/>
        </a:spcBef>
        <a:spcAft>
          <a:spcPct val="0"/>
        </a:spcAft>
        <a:defRPr sz="4800" b="1">
          <a:solidFill>
            <a:schemeClr val="tx2"/>
          </a:solidFill>
          <a:latin typeface="Arial" panose="020B0604020202020204" pitchFamily="34" charset="0"/>
        </a:defRPr>
      </a:lvl3pPr>
      <a:lvl4pPr algn="ctr" rtl="0" fontAlgn="base">
        <a:spcBef>
          <a:spcPct val="0"/>
        </a:spcBef>
        <a:spcAft>
          <a:spcPct val="0"/>
        </a:spcAft>
        <a:defRPr sz="4800" b="1">
          <a:solidFill>
            <a:schemeClr val="tx2"/>
          </a:solidFill>
          <a:latin typeface="Arial" panose="020B0604020202020204" pitchFamily="34" charset="0"/>
        </a:defRPr>
      </a:lvl4pPr>
      <a:lvl5pPr algn="ctr" rtl="0" fontAlgn="base">
        <a:spcBef>
          <a:spcPct val="0"/>
        </a:spcBef>
        <a:spcAft>
          <a:spcPct val="0"/>
        </a:spcAft>
        <a:defRPr sz="4800" b="1">
          <a:solidFill>
            <a:schemeClr val="tx2"/>
          </a:solidFill>
          <a:latin typeface="Arial" panose="020B0604020202020204" pitchFamily="34" charset="0"/>
        </a:defRPr>
      </a:lvl5pPr>
      <a:lvl6pPr marL="457200" algn="ctr" rtl="0" fontAlgn="base">
        <a:spcBef>
          <a:spcPct val="0"/>
        </a:spcBef>
        <a:spcAft>
          <a:spcPct val="0"/>
        </a:spcAft>
        <a:defRPr sz="4800" b="1">
          <a:solidFill>
            <a:schemeClr val="tx2"/>
          </a:solidFill>
          <a:latin typeface="Arial" panose="020B0604020202020204" pitchFamily="34" charset="0"/>
        </a:defRPr>
      </a:lvl6pPr>
      <a:lvl7pPr marL="914400" algn="ctr" rtl="0" fontAlgn="base">
        <a:spcBef>
          <a:spcPct val="0"/>
        </a:spcBef>
        <a:spcAft>
          <a:spcPct val="0"/>
        </a:spcAft>
        <a:defRPr sz="4800" b="1">
          <a:solidFill>
            <a:schemeClr val="tx2"/>
          </a:solidFill>
          <a:latin typeface="Arial" panose="020B0604020202020204" pitchFamily="34" charset="0"/>
        </a:defRPr>
      </a:lvl7pPr>
      <a:lvl8pPr marL="1371600" algn="ctr" rtl="0" fontAlgn="base">
        <a:spcBef>
          <a:spcPct val="0"/>
        </a:spcBef>
        <a:spcAft>
          <a:spcPct val="0"/>
        </a:spcAft>
        <a:defRPr sz="4800" b="1">
          <a:solidFill>
            <a:schemeClr val="tx2"/>
          </a:solidFill>
          <a:latin typeface="Arial" panose="020B0604020202020204" pitchFamily="34" charset="0"/>
        </a:defRPr>
      </a:lvl8pPr>
      <a:lvl9pPr marL="1828800" algn="ctr" rtl="0" fontAlgn="base">
        <a:spcBef>
          <a:spcPct val="0"/>
        </a:spcBef>
        <a:spcAft>
          <a:spcPct val="0"/>
        </a:spcAft>
        <a:defRPr sz="48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7B42014-F393-4A5B-90D3-73211CC37AD0}" type="slidenum">
              <a:rPr lang="en-US" altLang="en-US" smtClean="0"/>
              <a:pPr/>
              <a:t>‹#›</a:t>
            </a:fld>
            <a:endParaRPr lang="en-US"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6479967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p:txBody>
          <a:bodyPr/>
          <a:lstStyle/>
          <a:p>
            <a:r>
              <a:rPr lang="en-US" altLang="en-US"/>
              <a:t>The Fall Of Babylon</a:t>
            </a:r>
          </a:p>
        </p:txBody>
      </p:sp>
      <p:sp>
        <p:nvSpPr>
          <p:cNvPr id="52229" name="Rectangle 5"/>
          <p:cNvSpPr>
            <a:spLocks noGrp="1" noChangeArrowheads="1"/>
          </p:cNvSpPr>
          <p:nvPr>
            <p:ph type="subTitle" idx="1"/>
          </p:nvPr>
        </p:nvSpPr>
        <p:spPr/>
        <p:txBody>
          <a:bodyPr/>
          <a:lstStyle/>
          <a:p>
            <a:r>
              <a:rPr lang="en-US" altLang="en-US"/>
              <a:t>Revelation 18:1-24</a:t>
            </a:r>
          </a:p>
          <a:p>
            <a:r>
              <a:rPr lang="en-US" altLang="en-US" sz="2400" i="1"/>
              <a:t>chapter discloses the complete collapse of the Roman system</a:t>
            </a:r>
          </a:p>
          <a:p>
            <a:endParaRPr lang="en-US" altLang="en-US" sz="2400" i="1"/>
          </a:p>
        </p:txBody>
      </p:sp>
    </p:spTree>
    <p:extLst>
      <p:ext uri="{BB962C8B-B14F-4D97-AF65-F5344CB8AC3E}">
        <p14:creationId xmlns:p14="http://schemas.microsoft.com/office/powerpoint/2010/main" val="241735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92F7CE-B060-44D2-9A14-A83578261C17}"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59394" name="Rectangle 2"/>
          <p:cNvSpPr>
            <a:spLocks noGrp="1" noChangeArrowheads="1"/>
          </p:cNvSpPr>
          <p:nvPr>
            <p:ph type="title"/>
          </p:nvPr>
        </p:nvSpPr>
        <p:spPr/>
        <p:txBody>
          <a:bodyPr/>
          <a:lstStyle/>
          <a:p>
            <a:r>
              <a:rPr lang="en-US" altLang="en-US" sz="4400" dirty="0"/>
              <a:t>Just Punishment (18:6, 7)</a:t>
            </a:r>
          </a:p>
        </p:txBody>
      </p:sp>
      <p:sp>
        <p:nvSpPr>
          <p:cNvPr id="59395" name="Rectangle 3"/>
          <p:cNvSpPr>
            <a:spLocks noGrp="1" noChangeArrowheads="1"/>
          </p:cNvSpPr>
          <p:nvPr>
            <p:ph type="body" idx="1"/>
          </p:nvPr>
        </p:nvSpPr>
        <p:spPr>
          <a:xfrm>
            <a:off x="838200" y="2108200"/>
            <a:ext cx="7651750" cy="4368800"/>
          </a:xfrm>
        </p:spPr>
        <p:txBody>
          <a:bodyPr/>
          <a:lstStyle/>
          <a:p>
            <a:pPr marL="0" indent="0">
              <a:lnSpc>
                <a:spcPct val="90000"/>
              </a:lnSpc>
              <a:buNone/>
            </a:pPr>
            <a:r>
              <a:rPr lang="en-US" altLang="en-US" b="0" i="1" dirty="0">
                <a:latin typeface="Calibri Light" panose="020F0302020204030204" pitchFamily="34" charset="0"/>
              </a:rPr>
              <a:t>Render to her just as she rendered…</a:t>
            </a:r>
          </a:p>
          <a:p>
            <a:pPr marL="0" indent="0">
              <a:lnSpc>
                <a:spcPct val="90000"/>
              </a:lnSpc>
              <a:buNone/>
            </a:pPr>
            <a:r>
              <a:rPr lang="en-US" altLang="en-US" dirty="0"/>
              <a:t>Question 4: </a:t>
            </a:r>
          </a:p>
          <a:p>
            <a:pPr marL="400050" lvl="1" indent="0">
              <a:lnSpc>
                <a:spcPct val="90000"/>
              </a:lnSpc>
              <a:buNone/>
            </a:pPr>
            <a:r>
              <a:rPr lang="en-US" altLang="en-US" dirty="0"/>
              <a:t>Describe the harlot’s attitude and God’s punishment from 18:6, 7.</a:t>
            </a:r>
          </a:p>
          <a:p>
            <a:pPr lvl="1">
              <a:lnSpc>
                <a:spcPct val="90000"/>
              </a:lnSpc>
            </a:pPr>
            <a:r>
              <a:rPr lang="en-US" altLang="en-US" dirty="0"/>
              <a:t>ATTITUDE: pride/selfishness </a:t>
            </a:r>
          </a:p>
          <a:p>
            <a:pPr lvl="2">
              <a:lnSpc>
                <a:spcPct val="90000"/>
              </a:lnSpc>
            </a:pPr>
            <a:r>
              <a:rPr lang="en-US" altLang="en-US" dirty="0"/>
              <a:t>Isa. 47:7-11</a:t>
            </a:r>
          </a:p>
          <a:p>
            <a:pPr lvl="1">
              <a:lnSpc>
                <a:spcPct val="90000"/>
              </a:lnSpc>
            </a:pPr>
            <a:r>
              <a:rPr lang="en-US" altLang="en-US" dirty="0"/>
              <a:t>JUDGMENT: sow/reap</a:t>
            </a:r>
          </a:p>
          <a:p>
            <a:pPr lvl="2">
              <a:lnSpc>
                <a:spcPct val="90000"/>
              </a:lnSpc>
            </a:pPr>
            <a:r>
              <a:rPr lang="en-US" altLang="en-US" dirty="0"/>
              <a:t>reap after you sow</a:t>
            </a:r>
          </a:p>
          <a:p>
            <a:pPr lvl="2">
              <a:lnSpc>
                <a:spcPct val="90000"/>
              </a:lnSpc>
            </a:pPr>
            <a:r>
              <a:rPr lang="en-US" altLang="en-US" dirty="0"/>
              <a:t>reap what you sow</a:t>
            </a:r>
          </a:p>
          <a:p>
            <a:pPr lvl="2">
              <a:lnSpc>
                <a:spcPct val="90000"/>
              </a:lnSpc>
            </a:pPr>
            <a:r>
              <a:rPr lang="en-US" altLang="en-US" dirty="0"/>
              <a:t>reap more than you sow</a:t>
            </a:r>
          </a:p>
        </p:txBody>
      </p:sp>
    </p:spTree>
    <p:extLst>
      <p:ext uri="{BB962C8B-B14F-4D97-AF65-F5344CB8AC3E}">
        <p14:creationId xmlns:p14="http://schemas.microsoft.com/office/powerpoint/2010/main" val="3816086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ra4dr5gb7hsfao8lsc70j8wz1fh4j42hvfj-1024x730"/>
          <p:cNvPicPr>
            <a:picLocks noChangeAspect="1"/>
          </p:cNvPicPr>
          <p:nvPr/>
        </p:nvPicPr>
        <p:blipFill rotWithShape="1">
          <a:blip r:embed="rId3">
            <a:extLst>
              <a:ext uri="{28A0092B-C50C-407E-A947-70E740481C1C}">
                <a14:useLocalDpi xmlns:a14="http://schemas.microsoft.com/office/drawing/2010/main" val="0"/>
              </a:ext>
            </a:extLst>
          </a:blip>
          <a:srcRect l="19642" r="28129" b="9089"/>
          <a:stretch/>
        </p:blipFill>
        <p:spPr>
          <a:xfrm>
            <a:off x="3614166" y="10"/>
            <a:ext cx="5529834" cy="6857989"/>
          </a:xfrm>
          <a:prstGeom prst="rect">
            <a:avLst/>
          </a:prstGeom>
        </p:spPr>
      </p:pic>
      <p:sp>
        <p:nvSpPr>
          <p:cNvPr id="6"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 y="0"/>
            <a:ext cx="7101526" cy="685799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 y="0"/>
            <a:ext cx="6058539" cy="6857999"/>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ctrTitle"/>
          </p:nvPr>
        </p:nvSpPr>
        <p:spPr>
          <a:xfrm>
            <a:off x="603504" y="2807494"/>
            <a:ext cx="3711321" cy="1988400"/>
          </a:xfrm>
        </p:spPr>
        <p:txBody>
          <a:bodyPr anchor="t">
            <a:noAutofit/>
          </a:bodyPr>
          <a:lstStyle/>
          <a:p>
            <a:pPr algn="l">
              <a:lnSpc>
                <a:spcPct val="80000"/>
              </a:lnSpc>
            </a:pPr>
            <a:r>
              <a:rPr lang="en-US" sz="3700">
                <a:solidFill>
                  <a:srgbClr val="FFFFFF"/>
                </a:solidFill>
              </a:rPr>
              <a:t>Pride goes before destruction, And a haughty spirit before a fall.</a:t>
            </a:r>
          </a:p>
        </p:txBody>
      </p:sp>
      <p:sp>
        <p:nvSpPr>
          <p:cNvPr id="3" name="Subtitle 2"/>
          <p:cNvSpPr>
            <a:spLocks noGrp="1"/>
          </p:cNvSpPr>
          <p:nvPr>
            <p:ph type="subTitle" idx="1"/>
          </p:nvPr>
        </p:nvSpPr>
        <p:spPr>
          <a:xfrm>
            <a:off x="603504" y="1832588"/>
            <a:ext cx="3125532" cy="866644"/>
          </a:xfrm>
        </p:spPr>
        <p:txBody>
          <a:bodyPr anchor="b">
            <a:normAutofit/>
          </a:bodyPr>
          <a:lstStyle/>
          <a:p>
            <a:pPr algn="l"/>
            <a:r>
              <a:rPr lang="en-US" sz="1500">
                <a:solidFill>
                  <a:srgbClr val="FFFFFF"/>
                </a:solidFill>
              </a:rPr>
              <a:t>Proverbs 16:18</a:t>
            </a:r>
          </a:p>
        </p:txBody>
      </p:sp>
    </p:spTree>
    <p:extLst>
      <p:ext uri="{BB962C8B-B14F-4D97-AF65-F5344CB8AC3E}">
        <p14:creationId xmlns:p14="http://schemas.microsoft.com/office/powerpoint/2010/main" val="27588095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237B1E-1CAE-491E-8DEF-DAA18E35898C}"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63490" name="Rectangle 2"/>
          <p:cNvSpPr>
            <a:spLocks noGrp="1" noChangeArrowheads="1"/>
          </p:cNvSpPr>
          <p:nvPr>
            <p:ph type="title"/>
          </p:nvPr>
        </p:nvSpPr>
        <p:spPr>
          <a:xfrm>
            <a:off x="1028700" y="619125"/>
            <a:ext cx="7461250" cy="1133475"/>
          </a:xfrm>
        </p:spPr>
        <p:txBody>
          <a:bodyPr>
            <a:prstTxWarp prst="textPlain">
              <a:avLst/>
            </a:prstTxWarp>
          </a:bodyPr>
          <a:lstStyle/>
          <a:p>
            <a:r>
              <a:rPr lang="en-US" altLang="en-US" sz="4400" dirty="0">
                <a:ln>
                  <a:solidFill>
                    <a:sysClr val="windowText" lastClr="000000"/>
                  </a:solidFill>
                </a:ln>
                <a:blipFill>
                  <a:blip r:embed="rId3"/>
                  <a:stretch>
                    <a:fillRect/>
                  </a:stretch>
                </a:blipFill>
                <a:effectLst>
                  <a:outerShdw blurRad="60007" dist="200025" dir="15000000" sy="30000" kx="-1800000" algn="bl" rotWithShape="0">
                    <a:prstClr val="black">
                      <a:alpha val="32000"/>
                    </a:prstClr>
                  </a:outerShdw>
                </a:effectLst>
                <a:latin typeface="Arial Black" panose="020B0A04020102020204" pitchFamily="34" charset="0"/>
              </a:rPr>
              <a:t>PLAGUES WILL COME IN ONE DAY (18:8-21)</a:t>
            </a:r>
          </a:p>
        </p:txBody>
      </p:sp>
      <p:sp>
        <p:nvSpPr>
          <p:cNvPr id="63491" name="Rectangle 3"/>
          <p:cNvSpPr>
            <a:spLocks noGrp="1" noChangeArrowheads="1"/>
          </p:cNvSpPr>
          <p:nvPr>
            <p:ph type="body" idx="1"/>
          </p:nvPr>
        </p:nvSpPr>
        <p:spPr>
          <a:xfrm>
            <a:off x="1028700" y="2108200"/>
            <a:ext cx="7461250" cy="4978400"/>
          </a:xfrm>
        </p:spPr>
        <p:txBody>
          <a:bodyPr/>
          <a:lstStyle/>
          <a:p>
            <a:pPr marL="0" indent="0">
              <a:buNone/>
            </a:pPr>
            <a:r>
              <a:rPr lang="en-US" altLang="en-US" sz="4800" spc="300" dirty="0">
                <a:ln w="12700">
                  <a:solidFill>
                    <a:schemeClr val="accent3">
                      <a:lumMod val="50000"/>
                    </a:schemeClr>
                  </a:solidFill>
                  <a:prstDash val="solid"/>
                </a:ln>
                <a:blipFill>
                  <a:blip r:embed="rId3"/>
                  <a:stretch>
                    <a:fillRect/>
                  </a:stretch>
                </a:blipFill>
                <a:effectLst>
                  <a:outerShdw blurRad="63500" sx="102000" sy="102000" algn="ctr" rotWithShape="0">
                    <a:prstClr val="black">
                      <a:alpha val="40000"/>
                    </a:prstClr>
                  </a:outerShdw>
                </a:effectLst>
                <a:latin typeface="Arial Black" panose="020B0A04020102020204" pitchFamily="34" charset="0"/>
              </a:rPr>
              <a:t>VERSE 8</a:t>
            </a:r>
          </a:p>
          <a:p>
            <a:pPr lvl="1"/>
            <a:r>
              <a:rPr lang="en-US" altLang="en-US" sz="3600" dirty="0">
                <a:ln w="12700">
                  <a:solidFill>
                    <a:schemeClr val="accent3">
                      <a:lumMod val="50000"/>
                    </a:schemeClr>
                  </a:solidFill>
                  <a:prstDash val="solid"/>
                </a:ln>
                <a:solidFill>
                  <a:srgbClr val="C00000"/>
                </a:solidFill>
                <a:effectLst>
                  <a:innerShdw blurRad="177800">
                    <a:schemeClr val="accent3">
                      <a:lumMod val="50000"/>
                    </a:schemeClr>
                  </a:innerShdw>
                </a:effectLst>
              </a:rPr>
              <a:t>DEATH</a:t>
            </a:r>
          </a:p>
          <a:p>
            <a:pPr lvl="1"/>
            <a:r>
              <a:rPr lang="en-US" altLang="en-US" sz="3600" dirty="0">
                <a:ln w="12700">
                  <a:solidFill>
                    <a:schemeClr val="accent3">
                      <a:lumMod val="50000"/>
                    </a:schemeClr>
                  </a:solidFill>
                  <a:prstDash val="solid"/>
                </a:ln>
                <a:solidFill>
                  <a:srgbClr val="C00000"/>
                </a:solidFill>
                <a:effectLst>
                  <a:innerShdw blurRad="177800">
                    <a:schemeClr val="accent3">
                      <a:lumMod val="50000"/>
                    </a:schemeClr>
                  </a:innerShdw>
                </a:effectLst>
              </a:rPr>
              <a:t>MOURNING</a:t>
            </a:r>
          </a:p>
          <a:p>
            <a:pPr lvl="1"/>
            <a:r>
              <a:rPr lang="en-US" altLang="en-US" sz="3600" dirty="0">
                <a:ln w="12700">
                  <a:solidFill>
                    <a:schemeClr val="accent3">
                      <a:lumMod val="50000"/>
                    </a:schemeClr>
                  </a:solidFill>
                  <a:prstDash val="solid"/>
                </a:ln>
                <a:solidFill>
                  <a:srgbClr val="C00000"/>
                </a:solidFill>
                <a:effectLst>
                  <a:innerShdw blurRad="177800">
                    <a:schemeClr val="accent3">
                      <a:lumMod val="50000"/>
                    </a:schemeClr>
                  </a:innerShdw>
                </a:effectLst>
              </a:rPr>
              <a:t>FAMINE</a:t>
            </a:r>
          </a:p>
          <a:p>
            <a:pPr lvl="1"/>
            <a:r>
              <a:rPr lang="en-US" altLang="en-US" sz="3600" dirty="0">
                <a:ln w="12700">
                  <a:solidFill>
                    <a:schemeClr val="accent3">
                      <a:lumMod val="50000"/>
                    </a:schemeClr>
                  </a:solidFill>
                  <a:prstDash val="solid"/>
                </a:ln>
                <a:solidFill>
                  <a:srgbClr val="C00000"/>
                </a:solidFill>
                <a:effectLst>
                  <a:innerShdw blurRad="177800">
                    <a:schemeClr val="accent3">
                      <a:lumMod val="50000"/>
                    </a:schemeClr>
                  </a:innerShdw>
                </a:effectLst>
              </a:rPr>
              <a:t>UTTERLY BURNED WITH FIRE (fig. of her power being burned up)</a:t>
            </a:r>
          </a:p>
        </p:txBody>
      </p:sp>
    </p:spTree>
    <p:extLst>
      <p:ext uri="{BB962C8B-B14F-4D97-AF65-F5344CB8AC3E}">
        <p14:creationId xmlns:p14="http://schemas.microsoft.com/office/powerpoint/2010/main" val="1384702799"/>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0484DA-7348-4BF1-8BD7-B6A1C358B373}"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ysClr val="windowText" lastClr="000000"/>
              </a:solidFill>
              <a:effectLst/>
              <a:uLnTx/>
              <a:uFillTx/>
            </a:endParaRPr>
          </a:p>
        </p:txBody>
      </p:sp>
      <p:pic>
        <p:nvPicPr>
          <p:cNvPr id="64517" name="Picture 5" descr="MPj040267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2"/>
          <p:cNvSpPr>
            <a:spLocks noGrp="1" noChangeArrowheads="1"/>
          </p:cNvSpPr>
          <p:nvPr>
            <p:ph type="title"/>
          </p:nvPr>
        </p:nvSpPr>
        <p:spPr/>
        <p:txBody>
          <a:bodyPr/>
          <a:lstStyle/>
          <a:p>
            <a:r>
              <a:rPr lang="en-US" alt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“burned with fire”</a:t>
            </a:r>
          </a:p>
        </p:txBody>
      </p:sp>
      <p:sp>
        <p:nvSpPr>
          <p:cNvPr id="64516" name="Text Box 4"/>
          <p:cNvSpPr txBox="1">
            <a:spLocks noChangeArrowheads="1"/>
          </p:cNvSpPr>
          <p:nvPr/>
        </p:nvSpPr>
        <p:spPr bwMode="auto">
          <a:xfrm>
            <a:off x="762000" y="2209800"/>
            <a:ext cx="8001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200" b="0" i="1" u="none" strike="noStrike" kern="0" cap="none" spc="0" normalizeH="0" baseline="0" noProof="0">
                <a:ln>
                  <a:noFill/>
                </a:ln>
                <a:solidFill>
                  <a:sysClr val="windowText" lastClr="000000"/>
                </a:solidFill>
                <a:effectLst/>
                <a:uLnTx/>
                <a:uFillTx/>
                <a:latin typeface="Arial" panose="020B0604020202020204" pitchFamily="34" charset="0"/>
              </a:rPr>
              <a:t>“Verily, Rome was never completely destroyed as a city. It has had a continuous history of more than twenty-five hundred years, and present day Rome is a modern city built upon and around the ancient city. Some buildings and monuments which were contemporary at the time Revelation was written still stand in Rome today. . . .”</a:t>
            </a:r>
          </a:p>
        </p:txBody>
      </p:sp>
    </p:spTree>
    <p:extLst>
      <p:ext uri="{BB962C8B-B14F-4D97-AF65-F5344CB8AC3E}">
        <p14:creationId xmlns:p14="http://schemas.microsoft.com/office/powerpoint/2010/main" val="195195909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83E6947-DED5-4735-B9A8-343F4B727439}"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a:ln>
                <a:noFill/>
              </a:ln>
              <a:solidFill>
                <a:sysClr val="windowText" lastClr="000000"/>
              </a:solidFill>
              <a:effectLst/>
              <a:uLnTx/>
              <a:uFillTx/>
            </a:endParaRPr>
          </a:p>
        </p:txBody>
      </p:sp>
      <p:pic>
        <p:nvPicPr>
          <p:cNvPr id="66566" name="Picture 6" descr="MPj040267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6564" name="Rectangle 4"/>
          <p:cNvSpPr>
            <a:spLocks noGrp="1" noChangeArrowheads="1"/>
          </p:cNvSpPr>
          <p:nvPr>
            <p:ph type="title"/>
          </p:nvPr>
        </p:nvSpPr>
        <p:spPr>
          <a:noFill/>
          <a:ln/>
        </p:spPr>
        <p:txBody>
          <a:bodyPr/>
          <a:lstStyle/>
          <a:p>
            <a:r>
              <a:rPr lang="en-US" alt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“burned with fire”</a:t>
            </a:r>
          </a:p>
        </p:txBody>
      </p:sp>
      <p:sp>
        <p:nvSpPr>
          <p:cNvPr id="66565" name="Text Box 5"/>
          <p:cNvSpPr txBox="1">
            <a:spLocks noChangeArrowheads="1"/>
          </p:cNvSpPr>
          <p:nvPr/>
        </p:nvSpPr>
        <p:spPr bwMode="auto">
          <a:xfrm>
            <a:off x="457200" y="1828800"/>
            <a:ext cx="83058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200" b="0" i="1" u="none" strike="noStrike" kern="0" cap="none" spc="0" normalizeH="0" baseline="0" noProof="0">
                <a:ln>
                  <a:noFill/>
                </a:ln>
                <a:solidFill>
                  <a:sysClr val="windowText" lastClr="000000"/>
                </a:solidFill>
                <a:effectLst/>
                <a:uLnTx/>
                <a:uFillTx/>
                <a:latin typeface="Arial" panose="020B0604020202020204" pitchFamily="34" charset="0"/>
              </a:rPr>
              <a:t>“. . .However, the magnificence and power of the Rome of John’s day was brought to nothing. Rome fell from its position as the world’s leading city of commerce and wealth and as the capital of a world empire whose religious life centered upon pagan god-Caesar worship. In the fourth century the capital of the empire was moved to Constantinople;. . .”</a:t>
            </a:r>
          </a:p>
        </p:txBody>
      </p:sp>
    </p:spTree>
    <p:extLst>
      <p:ext uri="{BB962C8B-B14F-4D97-AF65-F5344CB8AC3E}">
        <p14:creationId xmlns:p14="http://schemas.microsoft.com/office/powerpoint/2010/main" val="4093645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0EEDAE-59B7-4511-8D95-DC7189CCD94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a:ln>
                <a:noFill/>
              </a:ln>
              <a:solidFill>
                <a:sysClr val="windowText" lastClr="000000"/>
              </a:solidFill>
              <a:effectLst/>
              <a:uLnTx/>
              <a:uFillTx/>
            </a:endParaRPr>
          </a:p>
        </p:txBody>
      </p:sp>
      <p:pic>
        <p:nvPicPr>
          <p:cNvPr id="68615" name="Picture 7" descr="MPj040267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8612" name="Rectangle 4"/>
          <p:cNvSpPr>
            <a:spLocks noGrp="1" noChangeArrowheads="1"/>
          </p:cNvSpPr>
          <p:nvPr>
            <p:ph type="title"/>
          </p:nvPr>
        </p:nvSpPr>
        <p:spPr/>
        <p:txBody>
          <a:bodyPr/>
          <a:lstStyle/>
          <a:p>
            <a:r>
              <a:rPr lang="en-US" alt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“burned with fire”</a:t>
            </a:r>
          </a:p>
        </p:txBody>
      </p:sp>
      <p:sp>
        <p:nvSpPr>
          <p:cNvPr id="68613" name="Text Box 5"/>
          <p:cNvSpPr txBox="1">
            <a:spLocks noChangeArrowheads="1"/>
          </p:cNvSpPr>
          <p:nvPr/>
        </p:nvSpPr>
        <p:spPr bwMode="auto">
          <a:xfrm>
            <a:off x="762000" y="2438400"/>
            <a:ext cx="7924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200" b="0" i="1" u="none" strike="noStrike" kern="0" cap="none" spc="0" normalizeH="0" baseline="0" noProof="0">
                <a:ln>
                  <a:noFill/>
                </a:ln>
                <a:solidFill>
                  <a:sysClr val="windowText" lastClr="000000"/>
                </a:solidFill>
                <a:effectLst/>
                <a:uLnTx/>
                <a:uFillTx/>
                <a:latin typeface="Arial" panose="020B0604020202020204" pitchFamily="34" charset="0"/>
              </a:rPr>
              <a:t>“. . .invasions came from barbaric tribes of the north; and finally, the empire was no more after A.D. 476. The power and authority of Rome were utterly destroyed; in fact, its population of more than a million people in John’s day declined to only about 20,00 in the Middle Ages.”</a:t>
            </a:r>
            <a:endParaRPr kumimoji="0" lang="en-US" altLang="en-US" sz="1800" b="0" i="0" u="none" strike="noStrike" kern="0" cap="none" spc="0" normalizeH="0" baseline="0" noProof="0">
              <a:ln>
                <a:noFill/>
              </a:ln>
              <a:solidFill>
                <a:sysClr val="windowText" lastClr="000000"/>
              </a:solidFill>
              <a:effectLst/>
              <a:uLnTx/>
              <a:uFillTx/>
            </a:endParaRPr>
          </a:p>
        </p:txBody>
      </p:sp>
      <p:sp>
        <p:nvSpPr>
          <p:cNvPr id="68614" name="Text Box 6"/>
          <p:cNvSpPr txBox="1">
            <a:spLocks noChangeArrowheads="1"/>
          </p:cNvSpPr>
          <p:nvPr/>
        </p:nvSpPr>
        <p:spPr bwMode="auto">
          <a:xfrm>
            <a:off x="5727700" y="5943600"/>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Robert Harkrider</a:t>
            </a:r>
          </a:p>
        </p:txBody>
      </p:sp>
    </p:spTree>
    <p:extLst>
      <p:ext uri="{BB962C8B-B14F-4D97-AF65-F5344CB8AC3E}">
        <p14:creationId xmlns:p14="http://schemas.microsoft.com/office/powerpoint/2010/main" val="1427106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524536-7A92-44F6-8DB0-F35C1242A771}"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0658" name="Rectangle 2"/>
          <p:cNvSpPr>
            <a:spLocks noGrp="1" noChangeArrowheads="1"/>
          </p:cNvSpPr>
          <p:nvPr>
            <p:ph type="title"/>
          </p:nvPr>
        </p:nvSpPr>
        <p:spPr>
          <a:xfrm>
            <a:off x="457200" y="673100"/>
            <a:ext cx="8686800" cy="993775"/>
          </a:xfrm>
        </p:spPr>
        <p:txBody>
          <a:bodyPr/>
          <a:lstStyle/>
          <a:p>
            <a:r>
              <a:rPr lang="en-US" altLang="en-US" sz="4000" b="0" dirty="0">
                <a:latin typeface="Eras Light ITC" panose="020B0402030504020804" pitchFamily="34" charset="0"/>
              </a:rPr>
              <a:t>THE FRAGILITY OF NATIONS</a:t>
            </a:r>
          </a:p>
        </p:txBody>
      </p:sp>
      <p:sp>
        <p:nvSpPr>
          <p:cNvPr id="70659" name="Rectangle 3"/>
          <p:cNvSpPr>
            <a:spLocks noGrp="1" noChangeArrowheads="1"/>
          </p:cNvSpPr>
          <p:nvPr>
            <p:ph type="body" idx="1"/>
          </p:nvPr>
        </p:nvSpPr>
        <p:spPr/>
        <p:txBody>
          <a:bodyPr/>
          <a:lstStyle/>
          <a:p>
            <a:pPr>
              <a:buFont typeface="Wingdings" panose="05000000000000000000" pitchFamily="2" charset="2"/>
              <a:buChar char="§"/>
            </a:pPr>
            <a:r>
              <a:rPr lang="en-US" altLang="en-US" dirty="0"/>
              <a:t>GERMANY</a:t>
            </a:r>
          </a:p>
          <a:p>
            <a:pPr>
              <a:buFont typeface="Wingdings" panose="05000000000000000000" pitchFamily="2" charset="2"/>
              <a:buChar char="§"/>
            </a:pPr>
            <a:r>
              <a:rPr lang="en-US" altLang="en-US" dirty="0"/>
              <a:t>FORMER SOVIET UNION</a:t>
            </a:r>
          </a:p>
          <a:p>
            <a:pPr>
              <a:buFont typeface="Wingdings" panose="05000000000000000000" pitchFamily="2" charset="2"/>
              <a:buChar char="§"/>
            </a:pPr>
            <a:r>
              <a:rPr lang="en-US" altLang="en-US" dirty="0"/>
              <a:t>IRAQ</a:t>
            </a:r>
          </a:p>
          <a:p>
            <a:pPr>
              <a:buFont typeface="Wingdings" panose="05000000000000000000" pitchFamily="2" charset="2"/>
              <a:buChar char="§"/>
            </a:pPr>
            <a:r>
              <a:rPr lang="en-US" altLang="en-US" dirty="0"/>
              <a:t>USA 9/11</a:t>
            </a:r>
          </a:p>
        </p:txBody>
      </p:sp>
    </p:spTree>
    <p:extLst>
      <p:ext uri="{BB962C8B-B14F-4D97-AF65-F5344CB8AC3E}">
        <p14:creationId xmlns:p14="http://schemas.microsoft.com/office/powerpoint/2010/main" val="865177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B104A7-1B03-4F3C-B5E1-8C59E1F28CE3}"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83970" name="Rectangle 2"/>
          <p:cNvSpPr>
            <a:spLocks noGrp="1" noChangeArrowheads="1"/>
          </p:cNvSpPr>
          <p:nvPr>
            <p:ph type="title"/>
          </p:nvPr>
        </p:nvSpPr>
        <p:spPr/>
        <p:txBody>
          <a:bodyPr/>
          <a:lstStyle/>
          <a:p>
            <a:r>
              <a:rPr lang="en-US" altLang="en-US"/>
              <a:t>QUESTION 5</a:t>
            </a:r>
          </a:p>
        </p:txBody>
      </p:sp>
      <p:sp>
        <p:nvSpPr>
          <p:cNvPr id="83972" name="Text Box 4"/>
          <p:cNvSpPr txBox="1">
            <a:spLocks noChangeArrowheads="1"/>
          </p:cNvSpPr>
          <p:nvPr/>
        </p:nvSpPr>
        <p:spPr bwMode="auto">
          <a:xfrm>
            <a:off x="990600" y="2514600"/>
            <a:ext cx="7239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dirty="0">
                <a:ln>
                  <a:noFill/>
                </a:ln>
                <a:solidFill>
                  <a:sysClr val="windowText" lastClr="00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What three groups mourned over the fall of Babylon and why were they sorrowful? </a:t>
            </a:r>
          </a:p>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dirty="0">
                <a:ln>
                  <a:noFill/>
                </a:ln>
                <a:solidFill>
                  <a:sysClr val="windowText" lastClr="00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18:9-19 </a:t>
            </a:r>
          </a:p>
        </p:txBody>
      </p:sp>
    </p:spTree>
    <p:extLst>
      <p:ext uri="{BB962C8B-B14F-4D97-AF65-F5344CB8AC3E}">
        <p14:creationId xmlns:p14="http://schemas.microsoft.com/office/powerpoint/2010/main" val="413226259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51F625-D16C-43DA-8DC2-47F068259259}"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1682" name="Rectangle 2"/>
          <p:cNvSpPr>
            <a:spLocks noGrp="1" noChangeArrowheads="1"/>
          </p:cNvSpPr>
          <p:nvPr>
            <p:ph type="title"/>
          </p:nvPr>
        </p:nvSpPr>
        <p:spPr/>
        <p:txBody>
          <a:bodyPr/>
          <a:lstStyle/>
          <a:p>
            <a:r>
              <a:rPr lang="en-US" altLang="en-US" sz="4400" dirty="0">
                <a:latin typeface="Segoe UI Black" panose="020B0A02040204020203" pitchFamily="34" charset="0"/>
                <a:ea typeface="Segoe UI Black" panose="020B0A02040204020203" pitchFamily="34" charset="0"/>
                <a:cs typeface="Segoe UI Black" panose="020B0A02040204020203" pitchFamily="34" charset="0"/>
              </a:rPr>
              <a:t>1) KINGS (18:9, 10)</a:t>
            </a:r>
          </a:p>
        </p:txBody>
      </p:sp>
      <p:sp>
        <p:nvSpPr>
          <p:cNvPr id="71683" name="Rectangle 3"/>
          <p:cNvSpPr>
            <a:spLocks noGrp="1" noChangeArrowheads="1"/>
          </p:cNvSpPr>
          <p:nvPr>
            <p:ph type="body" idx="1"/>
          </p:nvPr>
        </p:nvSpPr>
        <p:spPr/>
        <p:txBody>
          <a:bodyPr/>
          <a:lstStyle/>
          <a:p>
            <a:r>
              <a:rPr lang="en-US" altLang="en-US" dirty="0"/>
              <a:t>MOURN BECAUSE THEY FALL WITH HER</a:t>
            </a:r>
          </a:p>
          <a:p>
            <a:pPr lvl="1"/>
            <a:r>
              <a:rPr lang="en-US" altLang="en-US" dirty="0"/>
              <a:t>THEY HAD AUTHORITY FOR “ONE HOUR” (17:12)</a:t>
            </a:r>
          </a:p>
          <a:p>
            <a:pPr lvl="1"/>
            <a:r>
              <a:rPr lang="en-US" altLang="en-US" dirty="0"/>
              <a:t>YET, ROME WAS JUDGED IN “ONE HOUR” (cf. 18:17, 19)</a:t>
            </a:r>
          </a:p>
        </p:txBody>
      </p:sp>
    </p:spTree>
    <p:extLst>
      <p:ext uri="{BB962C8B-B14F-4D97-AF65-F5344CB8AC3E}">
        <p14:creationId xmlns:p14="http://schemas.microsoft.com/office/powerpoint/2010/main" val="2792037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97249A0-8002-4A45-80C6-8E53BF14A211}"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2706" name="Rectangle 2"/>
          <p:cNvSpPr>
            <a:spLocks noGrp="1" noChangeArrowheads="1"/>
          </p:cNvSpPr>
          <p:nvPr>
            <p:ph type="title"/>
          </p:nvPr>
        </p:nvSpPr>
        <p:spPr/>
        <p:txBody>
          <a:bodyPr/>
          <a:lstStyle/>
          <a:p>
            <a:r>
              <a:rPr lang="en-US" altLang="en-US" sz="4400" b="0" dirty="0">
                <a:latin typeface="Segoe UI Black" panose="020B0A02040204020203" pitchFamily="34" charset="0"/>
                <a:ea typeface="Segoe UI Black" panose="020B0A02040204020203" pitchFamily="34" charset="0"/>
                <a:cs typeface="Segoe UI Black" panose="020B0A02040204020203" pitchFamily="34" charset="0"/>
              </a:rPr>
              <a:t>2) MERCHANTS (18:11-16)</a:t>
            </a:r>
          </a:p>
        </p:txBody>
      </p:sp>
      <p:sp>
        <p:nvSpPr>
          <p:cNvPr id="72707" name="Rectangle 3"/>
          <p:cNvSpPr>
            <a:spLocks noGrp="1" noChangeArrowheads="1"/>
          </p:cNvSpPr>
          <p:nvPr>
            <p:ph type="body" idx="1"/>
          </p:nvPr>
        </p:nvSpPr>
        <p:spPr/>
        <p:txBody>
          <a:bodyPr/>
          <a:lstStyle/>
          <a:p>
            <a:r>
              <a:rPr lang="en-US" altLang="en-US" sz="3600" dirty="0"/>
              <a:t>WHY DO THEY MOURN?</a:t>
            </a:r>
          </a:p>
          <a:p>
            <a:pPr lvl="1"/>
            <a:r>
              <a:rPr lang="en-US" altLang="en-US" sz="3200" dirty="0"/>
              <a:t>economy plummeted</a:t>
            </a:r>
          </a:p>
          <a:p>
            <a:pPr lvl="2"/>
            <a:r>
              <a:rPr lang="en-US" altLang="en-US" sz="2800" dirty="0"/>
              <a:t>no one buys their merchandise</a:t>
            </a:r>
          </a:p>
          <a:p>
            <a:r>
              <a:rPr lang="en-US" altLang="en-US" sz="3600" dirty="0"/>
              <a:t>AFFECTION FOR ROME WAS BASED ON </a:t>
            </a:r>
            <a:r>
              <a:rPr lang="en-US" altLang="en-US" sz="3600" i="1" dirty="0">
                <a:solidFill>
                  <a:srgbClr val="C00000"/>
                </a:solidFill>
              </a:rPr>
              <a:t>PROFIT</a:t>
            </a:r>
            <a:r>
              <a:rPr lang="en-US" altLang="en-US" sz="3600" dirty="0"/>
              <a:t> NOT </a:t>
            </a:r>
            <a:r>
              <a:rPr lang="en-US" altLang="en-US" sz="3600" i="1" dirty="0">
                <a:solidFill>
                  <a:srgbClr val="C00000"/>
                </a:solidFill>
              </a:rPr>
              <a:t>PATRIOTISM</a:t>
            </a:r>
          </a:p>
        </p:txBody>
      </p:sp>
    </p:spTree>
    <p:extLst>
      <p:ext uri="{BB962C8B-B14F-4D97-AF65-F5344CB8AC3E}">
        <p14:creationId xmlns:p14="http://schemas.microsoft.com/office/powerpoint/2010/main" val="10003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D034DE-26CC-45B3-8315-C2B3F5EE89FE}"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54274" name="Rectangle 2"/>
          <p:cNvSpPr>
            <a:spLocks noGrp="1" noChangeArrowheads="1"/>
          </p:cNvSpPr>
          <p:nvPr>
            <p:ph type="title"/>
          </p:nvPr>
        </p:nvSpPr>
        <p:spPr/>
        <p:txBody>
          <a:bodyPr/>
          <a:lstStyle/>
          <a:p>
            <a:r>
              <a:rPr lang="en-US" altLang="en-US" sz="4400"/>
              <a:t>The Cry of An Angel</a:t>
            </a:r>
            <a:br>
              <a:rPr lang="en-US" altLang="en-US" sz="4400"/>
            </a:br>
            <a:r>
              <a:rPr lang="en-US" altLang="en-US" sz="4400"/>
              <a:t>(18:1-7)</a:t>
            </a:r>
          </a:p>
        </p:txBody>
      </p:sp>
      <p:sp>
        <p:nvSpPr>
          <p:cNvPr id="54275" name="Rectangle 3"/>
          <p:cNvSpPr>
            <a:spLocks noGrp="1" noChangeArrowheads="1"/>
          </p:cNvSpPr>
          <p:nvPr>
            <p:ph type="body" idx="1"/>
          </p:nvPr>
        </p:nvSpPr>
        <p:spPr>
          <a:xfrm>
            <a:off x="533400" y="1981200"/>
            <a:ext cx="8458200" cy="4876800"/>
          </a:xfrm>
          <a:solidFill>
            <a:schemeClr val="tx1"/>
          </a:solidFill>
          <a:effectLst>
            <a:prstShdw prst="shdw13" dist="53882" dir="13500000">
              <a:schemeClr val="bg2">
                <a:alpha val="50000"/>
              </a:schemeClr>
            </a:prstShdw>
          </a:effectLst>
        </p:spPr>
        <p:txBody>
          <a:bodyPr/>
          <a:lstStyle/>
          <a:p>
            <a:pPr>
              <a:lnSpc>
                <a:spcPct val="80000"/>
              </a:lnSpc>
              <a:buFontTx/>
              <a:buAutoNum type="arabicPlain"/>
            </a:pPr>
            <a:r>
              <a:rPr lang="en-US" altLang="en-US" sz="1800">
                <a:solidFill>
                  <a:schemeClr val="bg1"/>
                </a:solidFill>
              </a:rPr>
              <a:t>After these things I saw another angel coming down from heaven, having great authority, and the earth was illuminated with his glory. </a:t>
            </a:r>
          </a:p>
          <a:p>
            <a:pPr>
              <a:lnSpc>
                <a:spcPct val="80000"/>
              </a:lnSpc>
              <a:buFontTx/>
              <a:buAutoNum type="arabicPlain"/>
            </a:pPr>
            <a:r>
              <a:rPr lang="en-US" altLang="en-US" sz="1800">
                <a:solidFill>
                  <a:schemeClr val="bg1"/>
                </a:solidFill>
              </a:rPr>
              <a:t>And he cried mightily with a loud voice, saying, "Babylon the great is fallen, is fallen, and has become a dwelling place of demons, a prison for every foul spirit, and a cage for every unclean and hated bird! </a:t>
            </a:r>
          </a:p>
          <a:p>
            <a:pPr>
              <a:lnSpc>
                <a:spcPct val="80000"/>
              </a:lnSpc>
              <a:buFontTx/>
              <a:buAutoNum type="arabicPlain"/>
            </a:pPr>
            <a:r>
              <a:rPr lang="en-US" altLang="en-US" sz="1800">
                <a:solidFill>
                  <a:schemeClr val="bg1"/>
                </a:solidFill>
              </a:rPr>
              <a:t>"For all the nations have drunk of the wine of the wrath of her fornication, the kings of the earth have committed fornication with her, and the merchants of the earth have become rich through the abundance of her luxury.“ </a:t>
            </a:r>
          </a:p>
          <a:p>
            <a:pPr>
              <a:lnSpc>
                <a:spcPct val="80000"/>
              </a:lnSpc>
              <a:buFontTx/>
              <a:buAutoNum type="arabicPlain"/>
            </a:pPr>
            <a:r>
              <a:rPr lang="en-US" altLang="en-US" sz="1800">
                <a:solidFill>
                  <a:schemeClr val="bg1"/>
                </a:solidFill>
              </a:rPr>
              <a:t>And I heard another voice from heaven saying, "Come out of her, my people, lest you share in her sins, and lest you receive of her plagues. </a:t>
            </a:r>
          </a:p>
          <a:p>
            <a:pPr>
              <a:lnSpc>
                <a:spcPct val="80000"/>
              </a:lnSpc>
              <a:buFontTx/>
              <a:buAutoNum type="arabicPlain"/>
            </a:pPr>
            <a:r>
              <a:rPr lang="en-US" altLang="en-US" sz="1800">
                <a:solidFill>
                  <a:schemeClr val="bg1"/>
                </a:solidFill>
              </a:rPr>
              <a:t>"For her sins have reached to heaven, and God has remembered her iniquities. </a:t>
            </a:r>
          </a:p>
          <a:p>
            <a:pPr>
              <a:lnSpc>
                <a:spcPct val="80000"/>
              </a:lnSpc>
              <a:buFontTx/>
              <a:buAutoNum type="arabicPlain"/>
            </a:pPr>
            <a:r>
              <a:rPr lang="en-US" altLang="en-US" sz="1800">
                <a:solidFill>
                  <a:schemeClr val="bg1"/>
                </a:solidFill>
              </a:rPr>
              <a:t>"Render to her just as she rendered to you, and repay her double according to her works; in the cup which she has mixed, mix double for her. </a:t>
            </a:r>
          </a:p>
          <a:p>
            <a:pPr>
              <a:lnSpc>
                <a:spcPct val="80000"/>
              </a:lnSpc>
              <a:buFontTx/>
              <a:buAutoNum type="arabicPlain"/>
            </a:pPr>
            <a:r>
              <a:rPr lang="en-US" altLang="en-US" sz="1800">
                <a:solidFill>
                  <a:schemeClr val="bg1"/>
                </a:solidFill>
              </a:rPr>
              <a:t> "In the measure that she glorified herself and lived luxuriously, in the same measure give her torment and sorrow; for she says in her heart, ‘I sit as queen, and am no widow, and will not see sorrow.’</a:t>
            </a:r>
          </a:p>
        </p:txBody>
      </p:sp>
    </p:spTree>
    <p:extLst>
      <p:ext uri="{BB962C8B-B14F-4D97-AF65-F5344CB8AC3E}">
        <p14:creationId xmlns:p14="http://schemas.microsoft.com/office/powerpoint/2010/main" val="3642144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B8751E-72EF-4D3B-923D-1BFC39E4F666}"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0" cap="none" spc="0" normalizeH="0" baseline="0" noProof="0">
              <a:ln>
                <a:noFill/>
              </a:ln>
              <a:solidFill>
                <a:sysClr val="windowText" lastClr="000000"/>
              </a:solidFill>
              <a:effectLst/>
              <a:uLnTx/>
              <a:uFillTx/>
            </a:endParaRPr>
          </a:p>
        </p:txBody>
      </p:sp>
      <p:pic>
        <p:nvPicPr>
          <p:cNvPr id="73732" name="Picture 4" descr="MCj04315520000[1]"/>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28600" y="22860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p:cNvSpPr>
            <a:spLocks noGrp="1" noChangeArrowheads="1"/>
          </p:cNvSpPr>
          <p:nvPr>
            <p:ph type="title"/>
          </p:nvPr>
        </p:nvSpPr>
        <p:spPr/>
        <p:txBody>
          <a:bodyPr/>
          <a:lstStyle/>
          <a:p>
            <a:r>
              <a:rPr lang="en-US" altLang="en-US" dirty="0">
                <a:latin typeface="Segoe UI Black" panose="020B0A02040204020203" pitchFamily="34" charset="0"/>
                <a:ea typeface="Segoe UI Black" panose="020B0A02040204020203" pitchFamily="34" charset="0"/>
                <a:cs typeface="Segoe UI Black" panose="020B0A02040204020203" pitchFamily="34" charset="0"/>
              </a:rPr>
              <a:t>LIVING LESSON:</a:t>
            </a:r>
          </a:p>
        </p:txBody>
      </p:sp>
      <p:sp>
        <p:nvSpPr>
          <p:cNvPr id="73731" name="Rectangle 3"/>
          <p:cNvSpPr>
            <a:spLocks noGrp="1" noChangeArrowheads="1"/>
          </p:cNvSpPr>
          <p:nvPr>
            <p:ph type="body" idx="1"/>
          </p:nvPr>
        </p:nvSpPr>
        <p:spPr>
          <a:xfrm>
            <a:off x="3581400" y="2819400"/>
            <a:ext cx="4908550" cy="2868613"/>
          </a:xfrm>
        </p:spPr>
        <p:txBody>
          <a:bodyPr/>
          <a:lstStyle/>
          <a:p>
            <a:pPr marL="0" indent="0">
              <a:buNone/>
            </a:pPr>
            <a:r>
              <a:rPr lang="en-US" altLang="en-US" b="0" dirty="0">
                <a:latin typeface="Segoe UI Semilight" panose="020B0402040204020203" pitchFamily="34" charset="0"/>
                <a:cs typeface="Segoe UI Semilight" panose="020B0402040204020203" pitchFamily="34" charset="0"/>
              </a:rPr>
              <a:t>When nations view man’s economy as being more important than man’s character, they fall into the same trap as all fallen nations of old</a:t>
            </a:r>
          </a:p>
          <a:p>
            <a:endParaRPr lang="en-US" altLang="en-US" i="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877940630"/>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FB2B55-1A46-4E29-AA5C-F2F4436A1C4D}"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4754" name="Rectangle 2"/>
          <p:cNvSpPr>
            <a:spLocks noGrp="1" noChangeArrowheads="1"/>
          </p:cNvSpPr>
          <p:nvPr>
            <p:ph type="title"/>
          </p:nvPr>
        </p:nvSpPr>
        <p:spPr/>
        <p:txBody>
          <a:bodyPr/>
          <a:lstStyle/>
          <a:p>
            <a:r>
              <a:rPr lang="en-US" altLang="en-US" sz="4000" dirty="0"/>
              <a:t>3) MARITIME TRADE WORKERS (18:17-19)</a:t>
            </a:r>
          </a:p>
        </p:txBody>
      </p:sp>
      <p:sp>
        <p:nvSpPr>
          <p:cNvPr id="74755" name="Rectangle 3"/>
          <p:cNvSpPr>
            <a:spLocks noGrp="1" noChangeArrowheads="1"/>
          </p:cNvSpPr>
          <p:nvPr>
            <p:ph type="body" idx="1"/>
          </p:nvPr>
        </p:nvSpPr>
        <p:spPr>
          <a:xfrm>
            <a:off x="1028700" y="2108200"/>
            <a:ext cx="4686300" cy="4673600"/>
          </a:xfrm>
        </p:spPr>
        <p:txBody>
          <a:bodyPr/>
          <a:lstStyle/>
          <a:p>
            <a:pPr>
              <a:lnSpc>
                <a:spcPct val="90000"/>
              </a:lnSpc>
            </a:pPr>
            <a:r>
              <a:rPr lang="en-US" altLang="en-US" dirty="0">
                <a:latin typeface="Calisto MT" panose="02040603050505030304" pitchFamily="18" charset="0"/>
              </a:rPr>
              <a:t>Mourned over Rome’s fall because of lack of revenue</a:t>
            </a:r>
          </a:p>
          <a:p>
            <a:pPr>
              <a:lnSpc>
                <a:spcPct val="90000"/>
              </a:lnSpc>
            </a:pPr>
            <a:r>
              <a:rPr lang="en-US" altLang="en-US" dirty="0">
                <a:latin typeface="Calisto MT" panose="02040603050505030304" pitchFamily="18" charset="0"/>
              </a:rPr>
              <a:t>When no one buys cargo, the shipping industry fails</a:t>
            </a:r>
          </a:p>
          <a:p>
            <a:pPr>
              <a:lnSpc>
                <a:spcPct val="90000"/>
              </a:lnSpc>
            </a:pPr>
            <a:r>
              <a:rPr lang="en-US" altLang="en-US" dirty="0">
                <a:latin typeface="Calisto MT" panose="02040603050505030304" pitchFamily="18" charset="0"/>
              </a:rPr>
              <a:t>Wealth is the most desired good to people worshiping the god of this age</a:t>
            </a:r>
          </a:p>
        </p:txBody>
      </p:sp>
      <p:pic>
        <p:nvPicPr>
          <p:cNvPr id="74759" name="Picture 7" descr="MPj028946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863" y="1828800"/>
            <a:ext cx="338613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53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A9FBC4-2CF8-46A7-85C3-EF112CE7177E}"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5778" name="Rectangle 2"/>
          <p:cNvSpPr>
            <a:spLocks noGrp="1" noChangeArrowheads="1"/>
          </p:cNvSpPr>
          <p:nvPr>
            <p:ph type="title"/>
          </p:nvPr>
        </p:nvSpPr>
        <p:spPr/>
        <p:txBody>
          <a:bodyPr/>
          <a:lstStyle/>
          <a:p>
            <a:r>
              <a:rPr lang="en-US" altLang="en-US" sz="4400"/>
              <a:t>GOD’S PEOPLE REJOICE (18:20)</a:t>
            </a:r>
          </a:p>
        </p:txBody>
      </p:sp>
      <p:sp>
        <p:nvSpPr>
          <p:cNvPr id="75779" name="Rectangle 3"/>
          <p:cNvSpPr>
            <a:spLocks noGrp="1" noChangeArrowheads="1"/>
          </p:cNvSpPr>
          <p:nvPr>
            <p:ph type="body" idx="1"/>
          </p:nvPr>
        </p:nvSpPr>
        <p:spPr/>
        <p:txBody>
          <a:bodyPr/>
          <a:lstStyle/>
          <a:p>
            <a:pPr>
              <a:buFont typeface="Wingdings" panose="05000000000000000000" pitchFamily="2" charset="2"/>
              <a:buChar char="§"/>
            </a:pPr>
            <a:r>
              <a:rPr lang="en-US" altLang="en-US" dirty="0">
                <a:latin typeface="Calisto MT" panose="02040603050505030304" pitchFamily="18" charset="0"/>
              </a:rPr>
              <a:t>A contrast from the three former groups</a:t>
            </a:r>
          </a:p>
          <a:p>
            <a:pPr>
              <a:buFont typeface="Wingdings" panose="05000000000000000000" pitchFamily="2" charset="2"/>
              <a:buChar char="§"/>
            </a:pPr>
            <a:r>
              <a:rPr lang="en-US" altLang="en-US" dirty="0">
                <a:latin typeface="Calisto MT" panose="02040603050505030304" pitchFamily="18" charset="0"/>
              </a:rPr>
              <a:t>Soured economy affects wicked and righteous alike</a:t>
            </a:r>
          </a:p>
        </p:txBody>
      </p:sp>
      <p:pic>
        <p:nvPicPr>
          <p:cNvPr id="75780" name="Picture 4" descr="MCSO01855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38600"/>
            <a:ext cx="458311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53405"/>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4A2CFA-70AD-47DF-A036-D517AFC97EC5}"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6802" name="Rectangle 2"/>
          <p:cNvSpPr>
            <a:spLocks noGrp="1" noChangeArrowheads="1"/>
          </p:cNvSpPr>
          <p:nvPr>
            <p:ph type="title"/>
          </p:nvPr>
        </p:nvSpPr>
        <p:spPr/>
        <p:txBody>
          <a:bodyPr/>
          <a:lstStyle/>
          <a:p>
            <a:r>
              <a:rPr lang="en-US" altLang="en-US" sz="4400"/>
              <a:t>GOD’S PEOPLE REJOICE (18:20)</a:t>
            </a:r>
          </a:p>
        </p:txBody>
      </p:sp>
      <p:sp>
        <p:nvSpPr>
          <p:cNvPr id="76803" name="Rectangle 3"/>
          <p:cNvSpPr>
            <a:spLocks noGrp="1" noChangeArrowheads="1"/>
          </p:cNvSpPr>
          <p:nvPr>
            <p:ph type="body" idx="1"/>
          </p:nvPr>
        </p:nvSpPr>
        <p:spPr/>
        <p:txBody>
          <a:bodyPr/>
          <a:lstStyle/>
          <a:p>
            <a:r>
              <a:rPr lang="en-US" altLang="en-US" dirty="0">
                <a:latin typeface="Calisto MT" panose="02040603050505030304" pitchFamily="18" charset="0"/>
              </a:rPr>
              <a:t>The death of Caesar-worship would be definite grounds for rejoicing</a:t>
            </a:r>
          </a:p>
          <a:p>
            <a:r>
              <a:rPr lang="en-US" altLang="en-US" dirty="0">
                <a:latin typeface="Calisto MT" panose="02040603050505030304" pitchFamily="18" charset="0"/>
              </a:rPr>
              <a:t>This happiness is not over fallen people, but over the end of an anti-Christian system (v. 24)</a:t>
            </a:r>
          </a:p>
        </p:txBody>
      </p:sp>
    </p:spTree>
    <p:extLst>
      <p:ext uri="{BB962C8B-B14F-4D97-AF65-F5344CB8AC3E}">
        <p14:creationId xmlns:p14="http://schemas.microsoft.com/office/powerpoint/2010/main" val="197674396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4BFB9F-9AC4-44AE-B6CA-381B5208C8B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7826" name="Rectangle 2"/>
          <p:cNvSpPr>
            <a:spLocks noGrp="1" noChangeArrowheads="1"/>
          </p:cNvSpPr>
          <p:nvPr>
            <p:ph type="title"/>
          </p:nvPr>
        </p:nvSpPr>
        <p:spPr/>
        <p:txBody>
          <a:bodyPr/>
          <a:lstStyle/>
          <a:p>
            <a:pPr algn="l"/>
            <a:r>
              <a:rPr lang="en-US" altLang="en-US" sz="4400" dirty="0">
                <a:latin typeface="Calisto MT" panose="02040603050505030304" pitchFamily="18" charset="0"/>
              </a:rPr>
              <a:t>LIKE A MILLSTONE </a:t>
            </a:r>
            <a:br>
              <a:rPr lang="en-US" altLang="en-US" sz="4400" dirty="0">
                <a:latin typeface="Calisto MT" panose="02040603050505030304" pitchFamily="18" charset="0"/>
              </a:rPr>
            </a:br>
            <a:r>
              <a:rPr lang="en-US" altLang="en-US" sz="4400" dirty="0">
                <a:latin typeface="Calisto MT" panose="02040603050505030304" pitchFamily="18" charset="0"/>
              </a:rPr>
              <a:t>(18:21-24)</a:t>
            </a:r>
          </a:p>
        </p:txBody>
      </p:sp>
      <p:sp>
        <p:nvSpPr>
          <p:cNvPr id="77827" name="Rectangle 3"/>
          <p:cNvSpPr>
            <a:spLocks noGrp="1" noChangeArrowheads="1"/>
          </p:cNvSpPr>
          <p:nvPr>
            <p:ph type="body" idx="1"/>
          </p:nvPr>
        </p:nvSpPr>
        <p:spPr>
          <a:xfrm>
            <a:off x="1028700" y="2108200"/>
            <a:ext cx="4914900" cy="3579813"/>
          </a:xfrm>
        </p:spPr>
        <p:txBody>
          <a:bodyPr/>
          <a:lstStyle/>
          <a:p>
            <a:pPr>
              <a:buFontTx/>
              <a:buNone/>
            </a:pPr>
            <a:r>
              <a:rPr lang="en-US" altLang="en-US" sz="4000" dirty="0"/>
              <a:t>QUESTION 7:</a:t>
            </a:r>
          </a:p>
          <a:p>
            <a:pPr lvl="1">
              <a:buFontTx/>
              <a:buNone/>
            </a:pPr>
            <a:r>
              <a:rPr lang="en-US" altLang="en-US" sz="3200" b="0" dirty="0">
                <a:latin typeface="Segoe UI Semilight" panose="020B0402040204020203" pitchFamily="34" charset="0"/>
                <a:cs typeface="Segoe UI Semilight" panose="020B0402040204020203" pitchFamily="34" charset="0"/>
              </a:rPr>
              <a:t>	How is the millstone in verse 21 to be applied and understood regarding Babylon?</a:t>
            </a:r>
            <a:endParaRPr lang="en-US" altLang="en-US" sz="3600" b="0" dirty="0">
              <a:latin typeface="Segoe UI Semilight" panose="020B0402040204020203" pitchFamily="34" charset="0"/>
              <a:cs typeface="Segoe UI Semilight" panose="020B0402040204020203" pitchFamily="34" charset="0"/>
            </a:endParaRPr>
          </a:p>
        </p:txBody>
      </p:sp>
      <p:pic>
        <p:nvPicPr>
          <p:cNvPr id="77828" name="Picture 4" descr="MCBD0577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0"/>
            <a:ext cx="2362200" cy="222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496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4" descr="MCBD05770_0000[1]"/>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2394" y="1623372"/>
            <a:ext cx="3631464" cy="3414850"/>
          </a:xfrm>
          <a:prstGeom prst="rect">
            <a:avLst/>
          </a:prstGeom>
          <a:noFill/>
          <a:extLst>
            <a:ext uri="{909E8E84-426E-40DD-AFC4-6F175D3DCCD1}">
              <a14:hiddenFill xmlns:a14="http://schemas.microsoft.com/office/drawing/2010/main">
                <a:solidFill>
                  <a:srgbClr val="FFFFFF"/>
                </a:solidFill>
              </a14:hiddenFill>
            </a:ext>
          </a:extLst>
        </p:spPr>
      </p:pic>
      <p:sp>
        <p:nvSpPr>
          <p:cNvPr id="154626" name="Rectangle 2"/>
          <p:cNvSpPr>
            <a:spLocks noGrp="1" noChangeArrowheads="1"/>
          </p:cNvSpPr>
          <p:nvPr>
            <p:ph type="title"/>
          </p:nvPr>
        </p:nvSpPr>
        <p:spPr>
          <a:xfrm>
            <a:off x="4892038" y="365125"/>
            <a:ext cx="3703323" cy="1828800"/>
          </a:xfrm>
        </p:spPr>
        <p:txBody>
          <a:bodyPr>
            <a:noAutofit/>
          </a:bodyPr>
          <a:lstStyle/>
          <a:p>
            <a:pPr>
              <a:lnSpc>
                <a:spcPct val="80000"/>
              </a:lnSpc>
            </a:pPr>
            <a:r>
              <a:rPr lang="en-US" altLang="en-US" sz="4400" dirty="0">
                <a:latin typeface="Segoe UI Black" panose="020B0A02040204020203" pitchFamily="34" charset="0"/>
                <a:ea typeface="Segoe UI Black" panose="020B0A02040204020203" pitchFamily="34" charset="0"/>
                <a:cs typeface="Segoe UI Black" panose="020B0A02040204020203" pitchFamily="34" charset="0"/>
              </a:rPr>
              <a:t>LIKE A MILLSTONE </a:t>
            </a:r>
            <a:br>
              <a:rPr lang="en-US" altLang="en-US" sz="4400" dirty="0">
                <a:latin typeface="Segoe UI Black" panose="020B0A02040204020203" pitchFamily="34" charset="0"/>
                <a:ea typeface="Segoe UI Black" panose="020B0A02040204020203" pitchFamily="34" charset="0"/>
                <a:cs typeface="Segoe UI Black" panose="020B0A02040204020203" pitchFamily="34" charset="0"/>
              </a:rPr>
            </a:br>
            <a:r>
              <a:rPr lang="en-US" altLang="en-US" sz="4400" dirty="0">
                <a:latin typeface="Segoe UI Black" panose="020B0A02040204020203" pitchFamily="34" charset="0"/>
                <a:ea typeface="Segoe UI Black" panose="020B0A02040204020203" pitchFamily="34" charset="0"/>
                <a:cs typeface="Segoe UI Black" panose="020B0A02040204020203" pitchFamily="34" charset="0"/>
              </a:rPr>
              <a:t>(18:21-24)</a:t>
            </a:r>
          </a:p>
        </p:txBody>
      </p:sp>
      <p:sp>
        <p:nvSpPr>
          <p:cNvPr id="154627" name="Rectangle 3"/>
          <p:cNvSpPr>
            <a:spLocks noGrp="1" noChangeArrowheads="1"/>
          </p:cNvSpPr>
          <p:nvPr>
            <p:ph idx="1"/>
          </p:nvPr>
        </p:nvSpPr>
        <p:spPr>
          <a:xfrm>
            <a:off x="4892038" y="2317687"/>
            <a:ext cx="3703322" cy="3859276"/>
          </a:xfrm>
        </p:spPr>
        <p:txBody>
          <a:bodyPr>
            <a:normAutofit/>
          </a:bodyPr>
          <a:lstStyle/>
          <a:p>
            <a:pPr marL="0" indent="0">
              <a:lnSpc>
                <a:spcPct val="90000"/>
              </a:lnSpc>
              <a:buNone/>
            </a:pPr>
            <a:r>
              <a:rPr lang="en-US" altLang="en-US" sz="2400" dirty="0">
                <a:solidFill>
                  <a:srgbClr val="000000"/>
                </a:solidFill>
                <a:latin typeface="Segoe UI Black" panose="020B0A02040204020203" pitchFamily="34" charset="0"/>
                <a:ea typeface="Segoe UI Black" panose="020B0A02040204020203" pitchFamily="34" charset="0"/>
                <a:cs typeface="Segoe UI Black" panose="020B0A02040204020203" pitchFamily="34" charset="0"/>
              </a:rPr>
              <a:t>THE PURPOSE OF THE ANALOGY:</a:t>
            </a:r>
          </a:p>
          <a:p>
            <a:pPr marL="457200" lvl="1" indent="0">
              <a:lnSpc>
                <a:spcPct val="90000"/>
              </a:lnSpc>
              <a:buNone/>
            </a:pPr>
            <a:r>
              <a:rPr lang="en-US" altLang="en-US" sz="2400" dirty="0">
                <a:solidFill>
                  <a:srgbClr val="000000"/>
                </a:solidFill>
                <a:latin typeface="Segoe UI Black" panose="020B0A02040204020203" pitchFamily="34" charset="0"/>
                <a:ea typeface="Segoe UI Black" panose="020B0A02040204020203" pitchFamily="34" charset="0"/>
                <a:cs typeface="Segoe UI Black" panose="020B0A02040204020203" pitchFamily="34" charset="0"/>
              </a:rPr>
              <a:t>Rome will never rise again to become a world empire any more than a large stone, after having been cast, could rise up out of the sea</a:t>
            </a:r>
          </a:p>
        </p:txBody>
      </p:sp>
      <p:sp>
        <p:nvSpPr>
          <p:cNvPr id="5" name="Slide Number Placeholder 5"/>
          <p:cNvSpPr>
            <a:spLocks noGrp="1"/>
          </p:cNvSpPr>
          <p:nvPr>
            <p:ph type="sldNum" sz="quarter" idx="12"/>
          </p:nvPr>
        </p:nvSpPr>
        <p:spPr>
          <a:xfrm>
            <a:off x="7985399" y="6356351"/>
            <a:ext cx="529951" cy="365125"/>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fld id="{4A53C82B-885F-423F-AD35-D5A517179609}"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670647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AE0232-1C0F-4E6B-B1A6-87BC07D3CA44}"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8850" name="Rectangle 2"/>
          <p:cNvSpPr>
            <a:spLocks noGrp="1" noChangeArrowheads="1"/>
          </p:cNvSpPr>
          <p:nvPr>
            <p:ph type="title"/>
          </p:nvPr>
        </p:nvSpPr>
        <p:spPr/>
        <p:txBody>
          <a:bodyPr/>
          <a:lstStyle/>
          <a:p>
            <a:r>
              <a:rPr lang="en-US" altLang="en-US" dirty="0">
                <a:latin typeface="Segoe UI Black" panose="020B0A02040204020203" pitchFamily="34" charset="0"/>
                <a:ea typeface="Segoe UI Black" panose="020B0A02040204020203" pitchFamily="34" charset="0"/>
                <a:cs typeface="Segoe UI Black" panose="020B0A02040204020203" pitchFamily="34" charset="0"/>
              </a:rPr>
              <a:t>Rome’s Reversal</a:t>
            </a:r>
          </a:p>
        </p:txBody>
      </p:sp>
      <p:sp>
        <p:nvSpPr>
          <p:cNvPr id="78851" name="Rectangle 3"/>
          <p:cNvSpPr>
            <a:spLocks noGrp="1" noChangeArrowheads="1"/>
          </p:cNvSpPr>
          <p:nvPr>
            <p:ph type="body" idx="1"/>
          </p:nvPr>
        </p:nvSpPr>
        <p:spPr/>
        <p:txBody>
          <a:bodyPr/>
          <a:lstStyle/>
          <a:p>
            <a:pPr>
              <a:lnSpc>
                <a:spcPct val="90000"/>
              </a:lnSpc>
              <a:buFont typeface="Wingdings" panose="05000000000000000000" pitchFamily="2" charset="2"/>
              <a:buChar char="Ø"/>
            </a:pPr>
            <a:r>
              <a:rPr lang="en-US" altLang="en-US" dirty="0">
                <a:latin typeface="Segoe UI Black" panose="020B0A02040204020203" pitchFamily="34" charset="0"/>
                <a:ea typeface="Segoe UI Black" panose="020B0A02040204020203" pitchFamily="34" charset="0"/>
                <a:cs typeface="Segoe UI Black" panose="020B0A02040204020203" pitchFamily="34" charset="0"/>
              </a:rPr>
              <a:t>a city filled with laughter</a:t>
            </a:r>
            <a:br>
              <a:rPr lang="en-US" altLang="en-US" dirty="0">
                <a:latin typeface="Segoe UI Black" panose="020B0A02040204020203" pitchFamily="34" charset="0"/>
                <a:ea typeface="Segoe UI Black" panose="020B0A02040204020203" pitchFamily="34" charset="0"/>
                <a:cs typeface="Segoe UI Black" panose="020B0A02040204020203" pitchFamily="34" charset="0"/>
              </a:rPr>
            </a:br>
            <a:r>
              <a:rPr lang="en-US" altLang="en-US" dirty="0">
                <a:latin typeface="Segoe UI Black" panose="020B0A02040204020203" pitchFamily="34" charset="0"/>
                <a:ea typeface="Segoe UI Black" panose="020B0A02040204020203" pitchFamily="34" charset="0"/>
                <a:cs typeface="Segoe UI Black" panose="020B0A02040204020203" pitchFamily="34" charset="0"/>
              </a:rPr>
              <a:t>	. . .</a:t>
            </a:r>
            <a:r>
              <a:rPr lang="en-US" altLang="en-US"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turned to mourning</a:t>
            </a:r>
          </a:p>
          <a:p>
            <a:pPr>
              <a:lnSpc>
                <a:spcPct val="90000"/>
              </a:lnSpc>
              <a:buFont typeface="Wingdings" panose="05000000000000000000" pitchFamily="2" charset="2"/>
              <a:buChar char="Ø"/>
            </a:pPr>
            <a:r>
              <a:rPr lang="en-US" altLang="en-US" dirty="0">
                <a:latin typeface="Segoe UI Black" panose="020B0A02040204020203" pitchFamily="34" charset="0"/>
                <a:ea typeface="Segoe UI Black" panose="020B0A02040204020203" pitchFamily="34" charset="0"/>
                <a:cs typeface="Segoe UI Black" panose="020B0A02040204020203" pitchFamily="34" charset="0"/>
              </a:rPr>
              <a:t>a city where progress sounded in the streets</a:t>
            </a:r>
            <a:br>
              <a:rPr lang="en-US" altLang="en-US" dirty="0">
                <a:latin typeface="Segoe UI Black" panose="020B0A02040204020203" pitchFamily="34" charset="0"/>
                <a:ea typeface="Segoe UI Black" panose="020B0A02040204020203" pitchFamily="34" charset="0"/>
                <a:cs typeface="Segoe UI Black" panose="020B0A02040204020203" pitchFamily="34" charset="0"/>
              </a:rPr>
            </a:br>
            <a:r>
              <a:rPr lang="en-US" altLang="en-US" dirty="0">
                <a:latin typeface="Segoe UI Black" panose="020B0A02040204020203" pitchFamily="34" charset="0"/>
                <a:ea typeface="Segoe UI Black" panose="020B0A02040204020203" pitchFamily="34" charset="0"/>
                <a:cs typeface="Segoe UI Black" panose="020B0A02040204020203" pitchFamily="34" charset="0"/>
              </a:rPr>
              <a:t>	. . .</a:t>
            </a:r>
            <a:r>
              <a:rPr lang="en-US" altLang="en-US"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replaced by silence</a:t>
            </a:r>
          </a:p>
          <a:p>
            <a:pPr>
              <a:lnSpc>
                <a:spcPct val="90000"/>
              </a:lnSpc>
              <a:buFont typeface="Wingdings" panose="05000000000000000000" pitchFamily="2" charset="2"/>
              <a:buChar char="Ø"/>
            </a:pPr>
            <a:r>
              <a:rPr lang="en-US" altLang="en-US" dirty="0">
                <a:latin typeface="Segoe UI Black" panose="020B0A02040204020203" pitchFamily="34" charset="0"/>
                <a:ea typeface="Segoe UI Black" panose="020B0A02040204020203" pitchFamily="34" charset="0"/>
                <a:cs typeface="Segoe UI Black" panose="020B0A02040204020203" pitchFamily="34" charset="0"/>
              </a:rPr>
              <a:t>a city of marriages</a:t>
            </a:r>
            <a:br>
              <a:rPr lang="en-US" altLang="en-US" dirty="0">
                <a:latin typeface="Segoe UI Black" panose="020B0A02040204020203" pitchFamily="34" charset="0"/>
                <a:ea typeface="Segoe UI Black" panose="020B0A02040204020203" pitchFamily="34" charset="0"/>
                <a:cs typeface="Segoe UI Black" panose="020B0A02040204020203" pitchFamily="34" charset="0"/>
              </a:rPr>
            </a:br>
            <a:r>
              <a:rPr lang="en-US" altLang="en-US" dirty="0">
                <a:latin typeface="Segoe UI Black" panose="020B0A02040204020203" pitchFamily="34" charset="0"/>
                <a:ea typeface="Segoe UI Black" panose="020B0A02040204020203" pitchFamily="34" charset="0"/>
                <a:cs typeface="Segoe UI Black" panose="020B0A02040204020203" pitchFamily="34" charset="0"/>
              </a:rPr>
              <a:t>	. . .</a:t>
            </a:r>
            <a:r>
              <a:rPr lang="en-US" altLang="en-US"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now empty</a:t>
            </a:r>
          </a:p>
        </p:txBody>
      </p:sp>
    </p:spTree>
    <p:extLst>
      <p:ext uri="{BB962C8B-B14F-4D97-AF65-F5344CB8AC3E}">
        <p14:creationId xmlns:p14="http://schemas.microsoft.com/office/powerpoint/2010/main" val="4066489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0841C84-DC82-4963-8DEE-F5F4874A2F73}"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79874" name="Rectangle 2"/>
          <p:cNvSpPr>
            <a:spLocks noGrp="1" noChangeArrowheads="1"/>
          </p:cNvSpPr>
          <p:nvPr>
            <p:ph type="title"/>
          </p:nvPr>
        </p:nvSpPr>
        <p:spPr/>
        <p:txBody>
          <a:bodyPr/>
          <a:lstStyle/>
          <a:p>
            <a:endParaRPr lang="en-US" altLang="en-US"/>
          </a:p>
        </p:txBody>
      </p:sp>
      <p:sp>
        <p:nvSpPr>
          <p:cNvPr id="79875" name="Rectangle 3"/>
          <p:cNvSpPr>
            <a:spLocks noGrp="1" noChangeArrowheads="1"/>
          </p:cNvSpPr>
          <p:nvPr>
            <p:ph type="body" idx="1"/>
          </p:nvPr>
        </p:nvSpPr>
        <p:spPr/>
        <p:txBody>
          <a:bodyPr/>
          <a:lstStyle/>
          <a:p>
            <a:pPr>
              <a:buFontTx/>
              <a:buNone/>
            </a:pPr>
            <a:r>
              <a:rPr lang="en-US" altLang="en-US" dirty="0">
                <a:latin typeface="Segoe UI Black" panose="020B0A02040204020203" pitchFamily="34" charset="0"/>
                <a:ea typeface="Segoe UI Black" panose="020B0A02040204020203" pitchFamily="34" charset="0"/>
                <a:cs typeface="Segoe UI Black" panose="020B0A02040204020203" pitchFamily="34" charset="0"/>
              </a:rPr>
              <a:t>QUESTION 8:</a:t>
            </a:r>
          </a:p>
          <a:p>
            <a:pPr>
              <a:buFontTx/>
              <a:buNone/>
            </a:pPr>
            <a:r>
              <a:rPr lang="en-US" altLang="en-US" dirty="0">
                <a:latin typeface="Segoe UI Semilight" panose="020B0402040204020203" pitchFamily="34" charset="0"/>
                <a:cs typeface="Segoe UI Semilight" panose="020B0402040204020203" pitchFamily="34" charset="0"/>
              </a:rPr>
              <a:t>	What are the two fundamental reasons given in this chapter for Babylon’s overthrow?</a:t>
            </a:r>
          </a:p>
        </p:txBody>
      </p:sp>
    </p:spTree>
    <p:extLst>
      <p:ext uri="{BB962C8B-B14F-4D97-AF65-F5344CB8AC3E}">
        <p14:creationId xmlns:p14="http://schemas.microsoft.com/office/powerpoint/2010/main" val="19103238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65F71C-5E72-4A79-9E06-4227D12B01C9}"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155650" name="Rectangle 2"/>
          <p:cNvSpPr>
            <a:spLocks noGrp="1" noChangeArrowheads="1"/>
          </p:cNvSpPr>
          <p:nvPr>
            <p:ph type="title"/>
          </p:nvPr>
        </p:nvSpPr>
        <p:spPr/>
        <p:txBody>
          <a:bodyPr/>
          <a:lstStyle/>
          <a:p>
            <a:r>
              <a:rPr lang="en-US" altLang="en-US"/>
              <a:t>Restating the Reasons</a:t>
            </a:r>
          </a:p>
        </p:txBody>
      </p:sp>
      <p:sp>
        <p:nvSpPr>
          <p:cNvPr id="155651" name="Rectangle 3"/>
          <p:cNvSpPr>
            <a:spLocks noGrp="1" noChangeArrowheads="1"/>
          </p:cNvSpPr>
          <p:nvPr>
            <p:ph type="body" idx="1"/>
          </p:nvPr>
        </p:nvSpPr>
        <p:spPr/>
        <p:txBody>
          <a:bodyPr/>
          <a:lstStyle/>
          <a:p>
            <a:pPr>
              <a:buFont typeface="Wingdings" panose="05000000000000000000" pitchFamily="2" charset="2"/>
              <a:buChar char="§"/>
            </a:pPr>
            <a:r>
              <a:rPr lang="en-US" altLang="en-US" dirty="0">
                <a:latin typeface="Segoe UI Semilight" panose="020B0402040204020203" pitchFamily="34" charset="0"/>
                <a:cs typeface="Segoe UI Semilight" panose="020B0402040204020203" pitchFamily="34" charset="0"/>
              </a:rPr>
              <a:t>she deceived the nations through sorcery (18:23)</a:t>
            </a:r>
          </a:p>
          <a:p>
            <a:pPr>
              <a:buFont typeface="Wingdings" panose="05000000000000000000" pitchFamily="2" charset="2"/>
              <a:buChar char="§"/>
            </a:pPr>
            <a:r>
              <a:rPr lang="en-US" altLang="en-US" dirty="0">
                <a:latin typeface="Segoe UI Semilight" panose="020B0402040204020203" pitchFamily="34" charset="0"/>
                <a:cs typeface="Segoe UI Semilight" panose="020B0402040204020203" pitchFamily="34" charset="0"/>
              </a:rPr>
              <a:t>she persecuted the one true religion (18:24; cf. 17:6; 11:7)</a:t>
            </a:r>
          </a:p>
          <a:p>
            <a:pPr lvl="1"/>
            <a:r>
              <a:rPr lang="en-US" altLang="en-US" dirty="0">
                <a:latin typeface="Segoe UI Semilight" panose="020B0402040204020203" pitchFamily="34" charset="0"/>
                <a:cs typeface="Segoe UI Semilight" panose="020B0402040204020203" pitchFamily="34" charset="0"/>
              </a:rPr>
              <a:t>the character of God is what exalts a nation (Prov. 14:34)</a:t>
            </a:r>
          </a:p>
          <a:p>
            <a:pPr lvl="1"/>
            <a:r>
              <a:rPr lang="en-US" altLang="en-US" dirty="0">
                <a:latin typeface="Segoe UI Semilight" panose="020B0402040204020203" pitchFamily="34" charset="0"/>
                <a:cs typeface="Segoe UI Semilight" panose="020B0402040204020203" pitchFamily="34" charset="0"/>
              </a:rPr>
              <a:t>Rome punished godliness and exalted evil</a:t>
            </a:r>
          </a:p>
        </p:txBody>
      </p:sp>
    </p:spTree>
    <p:extLst>
      <p:ext uri="{BB962C8B-B14F-4D97-AF65-F5344CB8AC3E}">
        <p14:creationId xmlns:p14="http://schemas.microsoft.com/office/powerpoint/2010/main" val="263867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100000">
              <a:schemeClr val="tx1"/>
            </a:gs>
          </a:gsLst>
          <a:lin ang="2700000" scaled="1"/>
        </a:gradFill>
        <a:effectLst/>
      </p:bgPr>
    </p:bg>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p:txBody>
          <a:bodyPr/>
          <a:lstStyle/>
          <a:p>
            <a:r>
              <a:rPr lang="en-US" altLang="en-US" sz="4400" dirty="0">
                <a:solidFill>
                  <a:schemeClr val="bg1"/>
                </a:solidFill>
              </a:rPr>
              <a:t>It has been estimated that more than 160 million people died in all the Roman wars. </a:t>
            </a:r>
          </a:p>
        </p:txBody>
      </p:sp>
    </p:spTree>
    <p:extLst>
      <p:ext uri="{BB962C8B-B14F-4D97-AF65-F5344CB8AC3E}">
        <p14:creationId xmlns:p14="http://schemas.microsoft.com/office/powerpoint/2010/main" val="3428661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4C1F68-A167-411E-B6CF-8F5500CF3645}"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151554" name="Rectangle 2"/>
          <p:cNvSpPr>
            <a:spLocks noGrp="1" noChangeArrowheads="1"/>
          </p:cNvSpPr>
          <p:nvPr>
            <p:ph type="title"/>
          </p:nvPr>
        </p:nvSpPr>
        <p:spPr/>
        <p:txBody>
          <a:bodyPr/>
          <a:lstStyle/>
          <a:p>
            <a:r>
              <a:rPr lang="en-US" altLang="en-US" dirty="0"/>
              <a:t>Questions</a:t>
            </a:r>
          </a:p>
        </p:txBody>
      </p:sp>
      <p:sp>
        <p:nvSpPr>
          <p:cNvPr id="151555" name="Rectangle 3"/>
          <p:cNvSpPr>
            <a:spLocks noGrp="1" noChangeArrowheads="1"/>
          </p:cNvSpPr>
          <p:nvPr>
            <p:ph type="body" idx="1"/>
          </p:nvPr>
        </p:nvSpPr>
        <p:spPr/>
        <p:txBody>
          <a:bodyPr/>
          <a:lstStyle/>
          <a:p>
            <a:pPr marL="514350" indent="-514350">
              <a:buFont typeface="+mj-lt"/>
              <a:buAutoNum type="arabicPeriod"/>
            </a:pPr>
            <a:r>
              <a:rPr lang="en-US" altLang="en-US" dirty="0"/>
              <a:t>What did the angel have and what was the effect upon the earth (18:1, 2)?</a:t>
            </a:r>
          </a:p>
          <a:p>
            <a:pPr marL="514350" indent="-514350">
              <a:buFont typeface="+mj-lt"/>
              <a:buAutoNum type="arabicPeriod"/>
            </a:pPr>
            <a:r>
              <a:rPr lang="en-US" altLang="en-US" dirty="0"/>
              <a:t>What was the angel’s message?</a:t>
            </a:r>
          </a:p>
        </p:txBody>
      </p:sp>
    </p:spTree>
    <p:extLst>
      <p:ext uri="{BB962C8B-B14F-4D97-AF65-F5344CB8AC3E}">
        <p14:creationId xmlns:p14="http://schemas.microsoft.com/office/powerpoint/2010/main" val="445726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E12325-DC44-4F16-ADC7-C1B8A6C3259D}"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152578" name="Rectangle 2"/>
          <p:cNvSpPr>
            <a:spLocks noGrp="1" noChangeArrowheads="1"/>
          </p:cNvSpPr>
          <p:nvPr>
            <p:ph type="title"/>
          </p:nvPr>
        </p:nvSpPr>
        <p:spPr/>
        <p:txBody>
          <a:bodyPr/>
          <a:lstStyle/>
          <a:p>
            <a:r>
              <a:rPr lang="en-US" altLang="en-US" sz="4400"/>
              <a:t>The Cry of An Angel</a:t>
            </a:r>
            <a:br>
              <a:rPr lang="en-US" altLang="en-US" sz="4400"/>
            </a:br>
            <a:r>
              <a:rPr lang="en-US" altLang="en-US" sz="4400"/>
              <a:t>(18:1-7)</a:t>
            </a:r>
          </a:p>
        </p:txBody>
      </p:sp>
      <p:sp>
        <p:nvSpPr>
          <p:cNvPr id="152579" name="Rectangle 3"/>
          <p:cNvSpPr>
            <a:spLocks noGrp="1" noChangeArrowheads="1"/>
          </p:cNvSpPr>
          <p:nvPr>
            <p:ph type="body" idx="1"/>
          </p:nvPr>
        </p:nvSpPr>
        <p:spPr>
          <a:xfrm>
            <a:off x="1028700" y="2108200"/>
            <a:ext cx="7810500" cy="4140200"/>
          </a:xfrm>
        </p:spPr>
        <p:txBody>
          <a:bodyPr/>
          <a:lstStyle/>
          <a:p>
            <a:r>
              <a:rPr lang="en-US" altLang="en-US"/>
              <a:t>“another angel” (v. 1)</a:t>
            </a:r>
          </a:p>
          <a:p>
            <a:pPr lvl="1"/>
            <a:r>
              <a:rPr lang="en-US" altLang="en-US"/>
              <a:t>coming down from heaven</a:t>
            </a:r>
          </a:p>
          <a:p>
            <a:pPr lvl="1"/>
            <a:r>
              <a:rPr lang="en-US" altLang="en-US"/>
              <a:t>great authority</a:t>
            </a:r>
          </a:p>
          <a:p>
            <a:pPr lvl="1"/>
            <a:r>
              <a:rPr lang="en-US" altLang="en-US"/>
              <a:t>message: “Babylon is fallen” (v. 2)</a:t>
            </a:r>
          </a:p>
          <a:p>
            <a:pPr lvl="1"/>
            <a:r>
              <a:rPr lang="en-US" altLang="en-US"/>
              <a:t>THEREFORE: Rome’s fall was from heaven</a:t>
            </a:r>
          </a:p>
        </p:txBody>
      </p:sp>
    </p:spTree>
    <p:extLst>
      <p:ext uri="{BB962C8B-B14F-4D97-AF65-F5344CB8AC3E}">
        <p14:creationId xmlns:p14="http://schemas.microsoft.com/office/powerpoint/2010/main" val="1307386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9C9F04-8099-4159-A205-779AD3B4CF3A}"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55299" name="Rectangle 3"/>
          <p:cNvSpPr>
            <a:spLocks noGrp="1" noChangeArrowheads="1"/>
          </p:cNvSpPr>
          <p:nvPr>
            <p:ph type="body" idx="1"/>
          </p:nvPr>
        </p:nvSpPr>
        <p:spPr/>
        <p:txBody>
          <a:bodyPr/>
          <a:lstStyle/>
          <a:p>
            <a:r>
              <a:rPr lang="en-US" altLang="en-US"/>
              <a:t>the effect of the earth: illumination (v. 1)</a:t>
            </a:r>
          </a:p>
          <a:p>
            <a:pPr lvl="1"/>
            <a:r>
              <a:rPr lang="en-US" altLang="en-US"/>
              <a:t>possible reference to gospel</a:t>
            </a:r>
          </a:p>
          <a:p>
            <a:r>
              <a:rPr lang="en-US" altLang="en-US"/>
              <a:t>effect upon Babylon is contrasted (v. 2)</a:t>
            </a:r>
          </a:p>
          <a:p>
            <a:pPr lvl="1"/>
            <a:r>
              <a:rPr lang="en-US" altLang="en-US"/>
              <a:t>Rome’s fall is for the earth’s good</a:t>
            </a:r>
          </a:p>
        </p:txBody>
      </p:sp>
      <p:sp>
        <p:nvSpPr>
          <p:cNvPr id="55300" name="Rectangle 4"/>
          <p:cNvSpPr>
            <a:spLocks noGrp="1" noChangeArrowheads="1"/>
          </p:cNvSpPr>
          <p:nvPr>
            <p:ph type="title"/>
          </p:nvPr>
        </p:nvSpPr>
        <p:spPr>
          <a:noFill/>
          <a:ln/>
        </p:spPr>
        <p:txBody>
          <a:bodyPr/>
          <a:lstStyle/>
          <a:p>
            <a:r>
              <a:rPr lang="en-US" altLang="en-US" sz="4400"/>
              <a:t>The Cry of An Angel</a:t>
            </a:r>
            <a:br>
              <a:rPr lang="en-US" altLang="en-US" sz="4400"/>
            </a:br>
            <a:r>
              <a:rPr lang="en-US" altLang="en-US" sz="4400"/>
              <a:t>(18:1-7)</a:t>
            </a:r>
          </a:p>
        </p:txBody>
      </p:sp>
    </p:spTree>
    <p:extLst>
      <p:ext uri="{BB962C8B-B14F-4D97-AF65-F5344CB8AC3E}">
        <p14:creationId xmlns:p14="http://schemas.microsoft.com/office/powerpoint/2010/main" val="2338198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A75328-C31F-46A7-A83D-686B47796E5C}"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56322" name="Rectangle 2"/>
          <p:cNvSpPr>
            <a:spLocks noGrp="1" noChangeArrowheads="1"/>
          </p:cNvSpPr>
          <p:nvPr>
            <p:ph type="title"/>
          </p:nvPr>
        </p:nvSpPr>
        <p:spPr/>
        <p:txBody>
          <a:bodyPr/>
          <a:lstStyle/>
          <a:p>
            <a:r>
              <a:rPr lang="en-US" altLang="en-US" sz="4400"/>
              <a:t>Rome’s Description (v. 2)</a:t>
            </a:r>
          </a:p>
        </p:txBody>
      </p:sp>
      <p:sp>
        <p:nvSpPr>
          <p:cNvPr id="56323" name="Rectangle 3"/>
          <p:cNvSpPr>
            <a:spLocks noGrp="1" noChangeArrowheads="1"/>
          </p:cNvSpPr>
          <p:nvPr>
            <p:ph type="body" idx="1"/>
          </p:nvPr>
        </p:nvSpPr>
        <p:spPr>
          <a:xfrm>
            <a:off x="1028700" y="1905000"/>
            <a:ext cx="7461250" cy="4749800"/>
          </a:xfrm>
        </p:spPr>
        <p:txBody>
          <a:bodyPr/>
          <a:lstStyle/>
          <a:p>
            <a:pPr>
              <a:lnSpc>
                <a:spcPct val="90000"/>
              </a:lnSpc>
            </a:pPr>
            <a:r>
              <a:rPr lang="en-US" altLang="en-US"/>
              <a:t>DWELLING PLACE OF DEMONS</a:t>
            </a:r>
          </a:p>
          <a:p>
            <a:pPr lvl="1">
              <a:lnSpc>
                <a:spcPct val="90000"/>
              </a:lnSpc>
            </a:pPr>
            <a:r>
              <a:rPr lang="en-US" altLang="en-US"/>
              <a:t>perhaps a synagogue of Satan (cf. 2:9)</a:t>
            </a:r>
          </a:p>
          <a:p>
            <a:pPr>
              <a:lnSpc>
                <a:spcPct val="90000"/>
              </a:lnSpc>
            </a:pPr>
            <a:r>
              <a:rPr lang="en-US" altLang="en-US"/>
              <a:t>PRISON OF FOUL SPIRITS</a:t>
            </a:r>
          </a:p>
          <a:p>
            <a:pPr lvl="1">
              <a:lnSpc>
                <a:spcPct val="90000"/>
              </a:lnSpc>
            </a:pPr>
            <a:r>
              <a:rPr lang="en-US" altLang="en-US"/>
              <a:t>false doctrine entrapped in Rome</a:t>
            </a:r>
          </a:p>
          <a:p>
            <a:pPr lvl="1">
              <a:lnSpc>
                <a:spcPct val="90000"/>
              </a:lnSpc>
            </a:pPr>
            <a:r>
              <a:rPr lang="en-US" altLang="en-US"/>
              <a:t>false doctrine; idolatry oft. associated with demons (Deut. 32:17; 2 Chron. 11:15; 1 Tim. 4:1)</a:t>
            </a:r>
          </a:p>
          <a:p>
            <a:pPr>
              <a:lnSpc>
                <a:spcPct val="90000"/>
              </a:lnSpc>
            </a:pPr>
            <a:r>
              <a:rPr lang="en-US" altLang="en-US"/>
              <a:t>EVERY UNCLEAN &amp; HATED BIRD</a:t>
            </a:r>
          </a:p>
          <a:p>
            <a:pPr lvl="1">
              <a:lnSpc>
                <a:spcPct val="90000"/>
              </a:lnSpc>
            </a:pPr>
            <a:r>
              <a:rPr lang="en-US" altLang="en-US"/>
              <a:t>abomination (Lev. 11:3)</a:t>
            </a:r>
          </a:p>
          <a:p>
            <a:pPr lvl="1">
              <a:lnSpc>
                <a:spcPct val="90000"/>
              </a:lnSpc>
            </a:pPr>
            <a:r>
              <a:rPr lang="en-US" altLang="en-US"/>
              <a:t>feasts on dead things</a:t>
            </a:r>
          </a:p>
        </p:txBody>
      </p:sp>
    </p:spTree>
    <p:extLst>
      <p:ext uri="{BB962C8B-B14F-4D97-AF65-F5344CB8AC3E}">
        <p14:creationId xmlns:p14="http://schemas.microsoft.com/office/powerpoint/2010/main" val="324057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CCB844-D321-488F-B30D-EE9718FCE9DF}"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57346" name="Rectangle 2"/>
          <p:cNvSpPr>
            <a:spLocks noGrp="1" noChangeArrowheads="1"/>
          </p:cNvSpPr>
          <p:nvPr>
            <p:ph type="title"/>
          </p:nvPr>
        </p:nvSpPr>
        <p:spPr/>
        <p:txBody>
          <a:bodyPr/>
          <a:lstStyle/>
          <a:p>
            <a:r>
              <a:rPr lang="en-US" altLang="en-US" sz="4400"/>
              <a:t>Explanation for “Why” </a:t>
            </a:r>
            <a:br>
              <a:rPr lang="en-US" altLang="en-US" sz="4400"/>
            </a:br>
            <a:r>
              <a:rPr lang="en-US" altLang="en-US" sz="4400"/>
              <a:t>(v. 3)</a:t>
            </a:r>
          </a:p>
        </p:txBody>
      </p:sp>
      <p:sp>
        <p:nvSpPr>
          <p:cNvPr id="57347" name="Rectangle 3"/>
          <p:cNvSpPr>
            <a:spLocks noGrp="1" noChangeArrowheads="1"/>
          </p:cNvSpPr>
          <p:nvPr>
            <p:ph type="body" idx="1"/>
          </p:nvPr>
        </p:nvSpPr>
        <p:spPr/>
        <p:txBody>
          <a:bodyPr/>
          <a:lstStyle/>
          <a:p>
            <a:r>
              <a:rPr lang="en-US" altLang="en-US"/>
              <a:t>her ungodly influence upon the nations</a:t>
            </a:r>
          </a:p>
          <a:p>
            <a:pPr lvl="1"/>
            <a:r>
              <a:rPr lang="en-US" altLang="en-US"/>
              <a:t>when nations ally themselves in immoral practices for gain, God will judge</a:t>
            </a:r>
          </a:p>
          <a:p>
            <a:pPr lvl="1"/>
            <a:r>
              <a:rPr lang="en-US" altLang="en-US"/>
              <a:t>may temporarily prosper, but ultimately lose</a:t>
            </a:r>
          </a:p>
        </p:txBody>
      </p:sp>
    </p:spTree>
    <p:extLst>
      <p:ext uri="{BB962C8B-B14F-4D97-AF65-F5344CB8AC3E}">
        <p14:creationId xmlns:p14="http://schemas.microsoft.com/office/powerpoint/2010/main" val="898632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90393F5-61E0-402D-BD5B-71738FDE07FB}"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58370" name="Rectangle 2"/>
          <p:cNvSpPr>
            <a:spLocks noGrp="1" noChangeArrowheads="1"/>
          </p:cNvSpPr>
          <p:nvPr>
            <p:ph type="title"/>
          </p:nvPr>
        </p:nvSpPr>
        <p:spPr/>
        <p:txBody>
          <a:bodyPr/>
          <a:lstStyle/>
          <a:p>
            <a:r>
              <a:rPr lang="en-US" altLang="en-US" sz="4400"/>
              <a:t>Admonition to Christians (v. 4, 5)</a:t>
            </a:r>
          </a:p>
        </p:txBody>
      </p:sp>
      <p:sp>
        <p:nvSpPr>
          <p:cNvPr id="58371" name="Rectangle 3"/>
          <p:cNvSpPr>
            <a:spLocks noGrp="1" noChangeArrowheads="1"/>
          </p:cNvSpPr>
          <p:nvPr>
            <p:ph type="body" idx="1"/>
          </p:nvPr>
        </p:nvSpPr>
        <p:spPr>
          <a:xfrm>
            <a:off x="1028700" y="2108200"/>
            <a:ext cx="7461250" cy="4749800"/>
          </a:xfrm>
        </p:spPr>
        <p:txBody>
          <a:bodyPr>
            <a:normAutofit lnSpcReduction="10000"/>
          </a:bodyPr>
          <a:lstStyle/>
          <a:p>
            <a:pPr marL="0" indent="0">
              <a:buNone/>
            </a:pPr>
            <a:r>
              <a:rPr lang="en-US" altLang="en-US" dirty="0"/>
              <a:t>QUESTION 3:</a:t>
            </a:r>
          </a:p>
          <a:p>
            <a:pPr marL="400050" lvl="1" indent="0">
              <a:buNone/>
            </a:pPr>
            <a:r>
              <a:rPr lang="en-US" dirty="0"/>
              <a:t>Can God’s people fall back into sin? What danger does Revelation 18 identify as existing for such? What is the solution to be safe again? </a:t>
            </a:r>
          </a:p>
          <a:p>
            <a:pPr lvl="1">
              <a:buFont typeface="Wingdings" panose="05000000000000000000" pitchFamily="2" charset="2"/>
              <a:buChar char="§"/>
            </a:pPr>
            <a:r>
              <a:rPr lang="en-US" altLang="en-US" dirty="0"/>
              <a:t>Come out of her, </a:t>
            </a:r>
            <a:r>
              <a:rPr lang="en-US" altLang="en-US" u="sng" dirty="0"/>
              <a:t>my people</a:t>
            </a:r>
          </a:p>
          <a:p>
            <a:pPr marL="1371600" lvl="2" indent="-457200">
              <a:buFont typeface="+mj-lt"/>
              <a:buAutoNum type="arabicPeriod"/>
            </a:pPr>
            <a:r>
              <a:rPr lang="en-US" altLang="en-US" dirty="0">
                <a:solidFill>
                  <a:srgbClr val="C00000"/>
                </a:solidFill>
              </a:rPr>
              <a:t>Lest you share in her sins</a:t>
            </a:r>
          </a:p>
          <a:p>
            <a:pPr marL="1371600" lvl="2" indent="-457200">
              <a:buFont typeface="+mj-lt"/>
              <a:buAutoNum type="arabicPeriod"/>
            </a:pPr>
            <a:r>
              <a:rPr lang="en-US" altLang="en-US" dirty="0">
                <a:solidFill>
                  <a:srgbClr val="C00000"/>
                </a:solidFill>
              </a:rPr>
              <a:t>Lest you receive her plagues</a:t>
            </a:r>
          </a:p>
          <a:p>
            <a:pPr lvl="1">
              <a:buFont typeface="Wingdings" panose="05000000000000000000" pitchFamily="2" charset="2"/>
              <a:buChar char="§"/>
            </a:pPr>
            <a:r>
              <a:rPr lang="en-US" altLang="en-US" dirty="0"/>
              <a:t>Sins reaches to heaven</a:t>
            </a:r>
          </a:p>
          <a:p>
            <a:pPr lvl="1">
              <a:buFont typeface="Wingdings" panose="05000000000000000000" pitchFamily="2" charset="2"/>
              <a:buChar char="§"/>
            </a:pPr>
            <a:r>
              <a:rPr lang="en-US" altLang="en-US" dirty="0"/>
              <a:t>God remembers her iniquities</a:t>
            </a:r>
          </a:p>
        </p:txBody>
      </p:sp>
    </p:spTree>
    <p:extLst>
      <p:ext uri="{BB962C8B-B14F-4D97-AF65-F5344CB8AC3E}">
        <p14:creationId xmlns:p14="http://schemas.microsoft.com/office/powerpoint/2010/main" val="2032924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CE11FD-0AD0-49FC-901F-3F46CFCEB445}"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62466" name="Rectangle 2"/>
          <p:cNvSpPr>
            <a:spLocks noGrp="1" noChangeArrowheads="1"/>
          </p:cNvSpPr>
          <p:nvPr>
            <p:ph type="title"/>
          </p:nvPr>
        </p:nvSpPr>
        <p:spPr/>
        <p:txBody>
          <a:bodyPr/>
          <a:lstStyle/>
          <a:p>
            <a:r>
              <a:rPr lang="en-US" altLang="en-US" sz="4400"/>
              <a:t>Admonition to Christians (v. 4, 5)</a:t>
            </a:r>
          </a:p>
        </p:txBody>
      </p:sp>
      <p:sp>
        <p:nvSpPr>
          <p:cNvPr id="62467" name="Rectangle 3"/>
          <p:cNvSpPr>
            <a:spLocks noGrp="1" noChangeArrowheads="1"/>
          </p:cNvSpPr>
          <p:nvPr>
            <p:ph type="body" idx="1"/>
          </p:nvPr>
        </p:nvSpPr>
        <p:spPr>
          <a:xfrm>
            <a:off x="1028700" y="2108200"/>
            <a:ext cx="7461250" cy="4749800"/>
          </a:xfrm>
        </p:spPr>
        <p:txBody>
          <a:bodyPr/>
          <a:lstStyle/>
          <a:p>
            <a:pPr marL="0" indent="0">
              <a:buNone/>
            </a:pPr>
            <a:r>
              <a:rPr lang="en-US" altLang="en-US" dirty="0"/>
              <a:t>Some Christians were already emboldened to teach compromise (2:14, 15, 20)</a:t>
            </a:r>
          </a:p>
          <a:p>
            <a:pPr lvl="1"/>
            <a:r>
              <a:rPr lang="en-US" altLang="en-US" dirty="0"/>
              <a:t>must separate ourselves from the evil in the world or be condemned with the world (2 Cor. 6:14 - 7:1)</a:t>
            </a:r>
          </a:p>
          <a:p>
            <a:pPr lvl="1"/>
            <a:r>
              <a:rPr lang="en-US" altLang="en-US" dirty="0"/>
              <a:t> 	“her sins have reached to heaven” (cf. Gen. 19:13)</a:t>
            </a:r>
          </a:p>
        </p:txBody>
      </p:sp>
    </p:spTree>
    <p:extLst>
      <p:ext uri="{BB962C8B-B14F-4D97-AF65-F5344CB8AC3E}">
        <p14:creationId xmlns:p14="http://schemas.microsoft.com/office/powerpoint/2010/main" val="18885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T Red014L">
  <a:themeElements>
    <a:clrScheme name="PT Red014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T Red014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T Red014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T Red014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T Red014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T Red014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T Red014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T Red014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T Red014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1340</Words>
  <Application>Microsoft Office PowerPoint</Application>
  <PresentationFormat>On-screen Show (4:3)</PresentationFormat>
  <Paragraphs>192</Paragraphs>
  <Slides>29</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Segoe UI Semilight</vt:lpstr>
      <vt:lpstr>Segoe UI Black</vt:lpstr>
      <vt:lpstr>Arial Black</vt:lpstr>
      <vt:lpstr>Calibri Light</vt:lpstr>
      <vt:lpstr>Impact</vt:lpstr>
      <vt:lpstr>Calibri</vt:lpstr>
      <vt:lpstr>Arial</vt:lpstr>
      <vt:lpstr>Gill Sans MT</vt:lpstr>
      <vt:lpstr>Calisto MT</vt:lpstr>
      <vt:lpstr>Eras Light ITC</vt:lpstr>
      <vt:lpstr>Wingdings</vt:lpstr>
      <vt:lpstr>Office Theme</vt:lpstr>
      <vt:lpstr>PT Red014L</vt:lpstr>
      <vt:lpstr>Badge</vt:lpstr>
      <vt:lpstr>The Fall Of Babylon</vt:lpstr>
      <vt:lpstr>The Cry of An Angel (18:1-7)</vt:lpstr>
      <vt:lpstr>Questions</vt:lpstr>
      <vt:lpstr>The Cry of An Angel (18:1-7)</vt:lpstr>
      <vt:lpstr>The Cry of An Angel (18:1-7)</vt:lpstr>
      <vt:lpstr>Rome’s Description (v. 2)</vt:lpstr>
      <vt:lpstr>Explanation for “Why”  (v. 3)</vt:lpstr>
      <vt:lpstr>Admonition to Christians (v. 4, 5)</vt:lpstr>
      <vt:lpstr>Admonition to Christians (v. 4, 5)</vt:lpstr>
      <vt:lpstr>Just Punishment (18:6, 7)</vt:lpstr>
      <vt:lpstr>Pride goes before destruction, And a haughty spirit before a fall.</vt:lpstr>
      <vt:lpstr>PLAGUES WILL COME IN ONE DAY (18:8-21)</vt:lpstr>
      <vt:lpstr>“burned with fire”</vt:lpstr>
      <vt:lpstr>“burned with fire”</vt:lpstr>
      <vt:lpstr>“burned with fire”</vt:lpstr>
      <vt:lpstr>THE FRAGILITY OF NATIONS</vt:lpstr>
      <vt:lpstr>QUESTION 5</vt:lpstr>
      <vt:lpstr>1) KINGS (18:9, 10)</vt:lpstr>
      <vt:lpstr>2) MERCHANTS (18:11-16)</vt:lpstr>
      <vt:lpstr>LIVING LESSON:</vt:lpstr>
      <vt:lpstr>3) MARITIME TRADE WORKERS (18:17-19)</vt:lpstr>
      <vt:lpstr>GOD’S PEOPLE REJOICE (18:20)</vt:lpstr>
      <vt:lpstr>GOD’S PEOPLE REJOICE (18:20)</vt:lpstr>
      <vt:lpstr>LIKE A MILLSTONE  (18:21-24)</vt:lpstr>
      <vt:lpstr>LIKE A MILLSTONE  (18:21-24)</vt:lpstr>
      <vt:lpstr>Rome’s Reversal</vt:lpstr>
      <vt:lpstr>PowerPoint Presentation</vt:lpstr>
      <vt:lpstr>Restating the Reasons</vt:lpstr>
      <vt:lpstr>It has been estimated that more than 160 million people died in all the Roman wars.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Wallace</dc:creator>
  <cp:lastModifiedBy>Steven Wallace</cp:lastModifiedBy>
  <cp:revision>4</cp:revision>
  <dcterms:created xsi:type="dcterms:W3CDTF">2016-06-01T20:17:12Z</dcterms:created>
  <dcterms:modified xsi:type="dcterms:W3CDTF">2016-06-01T20:36:23Z</dcterms:modified>
</cp:coreProperties>
</file>